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7" r:id="rId2"/>
    <p:sldId id="260" r:id="rId3"/>
    <p:sldId id="348" r:id="rId4"/>
    <p:sldId id="349" r:id="rId5"/>
    <p:sldId id="325" r:id="rId6"/>
    <p:sldId id="352" r:id="rId7"/>
    <p:sldId id="331" r:id="rId8"/>
    <p:sldId id="350" r:id="rId9"/>
    <p:sldId id="347" r:id="rId10"/>
    <p:sldId id="351" r:id="rId11"/>
    <p:sldId id="332" r:id="rId12"/>
    <p:sldId id="353" r:id="rId13"/>
    <p:sldId id="345" r:id="rId14"/>
    <p:sldId id="271" r:id="rId15"/>
    <p:sldId id="333" r:id="rId16"/>
    <p:sldId id="330" r:id="rId17"/>
    <p:sldId id="272" r:id="rId18"/>
    <p:sldId id="327" r:id="rId19"/>
    <p:sldId id="261" r:id="rId20"/>
    <p:sldId id="262" r:id="rId21"/>
    <p:sldId id="354" r:id="rId22"/>
    <p:sldId id="324" r:id="rId23"/>
    <p:sldId id="335" r:id="rId24"/>
    <p:sldId id="336" r:id="rId25"/>
    <p:sldId id="337" r:id="rId26"/>
    <p:sldId id="322" r:id="rId27"/>
    <p:sldId id="323" r:id="rId28"/>
    <p:sldId id="334" r:id="rId29"/>
    <p:sldId id="355" r:id="rId30"/>
    <p:sldId id="268" r:id="rId31"/>
    <p:sldId id="338" r:id="rId32"/>
    <p:sldId id="339" r:id="rId33"/>
    <p:sldId id="321" r:id="rId34"/>
    <p:sldId id="316" r:id="rId35"/>
    <p:sldId id="329" r:id="rId36"/>
    <p:sldId id="340" r:id="rId37"/>
    <p:sldId id="263" r:id="rId38"/>
    <p:sldId id="341" r:id="rId39"/>
    <p:sldId id="342" r:id="rId40"/>
    <p:sldId id="356" r:id="rId41"/>
    <p:sldId id="273" r:id="rId42"/>
    <p:sldId id="274" r:id="rId43"/>
    <p:sldId id="280" r:id="rId44"/>
    <p:sldId id="344" r:id="rId45"/>
    <p:sldId id="259" r:id="rId46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4B4"/>
    <a:srgbClr val="3B83C4"/>
    <a:srgbClr val="0A6DB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/>
    <p:restoredTop sz="94694"/>
  </p:normalViewPr>
  <p:slideViewPr>
    <p:cSldViewPr>
      <p:cViewPr varScale="1">
        <p:scale>
          <a:sx n="140" d="100"/>
          <a:sy n="140" d="100"/>
        </p:scale>
        <p:origin x="592" y="1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32F00-D630-41D3-9709-382A5C7B8009}" type="datetimeFigureOut">
              <a:rPr lang="en-NZ" smtClean="0"/>
              <a:t>19/01/21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0C88F-932E-4FBE-B0FB-0F1EFEB16E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873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848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c8169561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g8c8169561b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7397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8169561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8c8169561b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122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8169561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8c8169561b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7473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8169561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8c8169561b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136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c6c3107c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g8c6c3107c8_0_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218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688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8169561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8c8169561b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738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c8169561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8c8169561b_0_1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507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8169561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g8c8169561b_0_1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925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8169561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8c8169561b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9976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8169561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8c8169561b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101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8169561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8c8169561b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372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c8169561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g8c8169561b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a drawing on the next slide, showing how enterprise apps and web frontends communicate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229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434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pic>
        <p:nvPicPr>
          <p:cNvPr id="2051" name="Picture 3" descr="C:\Users\Jonathan\Google Drive\Gluon\Design\Final designs\Gluon G\Blue 500\G_Blue_50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7207"/>
            <a:ext cx="4760984" cy="52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817607"/>
          </a:xfrm>
          <a:prstGeom prst="rect">
            <a:avLst/>
          </a:prstGeom>
          <a:solidFill>
            <a:srgbClr val="3B83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97394"/>
            <a:ext cx="7128792" cy="1200133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97527"/>
            <a:ext cx="7088832" cy="5600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817607"/>
            <a:ext cx="9144000" cy="80009"/>
          </a:xfrm>
          <a:prstGeom prst="rect">
            <a:avLst/>
          </a:prstGeom>
          <a:solidFill>
            <a:srgbClr val="0A6D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4" name="Rectangle 3"/>
          <p:cNvSpPr/>
          <p:nvPr userDrawn="1"/>
        </p:nvSpPr>
        <p:spPr>
          <a:xfrm>
            <a:off x="7288278" y="5014330"/>
            <a:ext cx="1835696" cy="69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5940152" y="4697705"/>
            <a:ext cx="2785622" cy="808882"/>
            <a:chOff x="6804248" y="4536838"/>
            <a:chExt cx="2321352" cy="606662"/>
          </a:xfrm>
        </p:grpSpPr>
        <p:pic>
          <p:nvPicPr>
            <p:cNvPr id="10" name="Picture 3" descr="C:\Users\Jonathan\Google Drive\Gluon\Design\Final designs\Gluon Text FLAT\Text Blue\Gluon_Text_Blue_1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61"/>
            <a:stretch/>
          </p:blipFill>
          <p:spPr bwMode="auto">
            <a:xfrm>
              <a:off x="7313238" y="4536838"/>
              <a:ext cx="1812362" cy="60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Jonathan\Google Drive\Gluon\Design\Final designs\Gluon G\Blue 500\G_Blue_50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659982"/>
              <a:ext cx="416072" cy="41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81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>
                <a:solidFill>
                  <a:srgbClr val="5A5A5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52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34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17340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57400"/>
            <a:ext cx="4040188" cy="31477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10" y="1417340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957400"/>
            <a:ext cx="4041775" cy="31477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89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37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57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97327"/>
          </a:xfrm>
          <a:prstGeom prst="rect">
            <a:avLst/>
          </a:prstGeom>
          <a:solidFill>
            <a:srgbClr val="3B83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339"/>
            <a:ext cx="8229600" cy="3687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04" y="5257767"/>
            <a:ext cx="112548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B4B4B4"/>
                </a:solidFill>
              </a:defRPr>
            </a:lvl1pPr>
          </a:lstStyle>
          <a:p>
            <a:fld id="{91CDD8C3-03B2-45B9-849C-4BF5AEBBB34C}" type="slidenum">
              <a:rPr lang="en-NZ" smtClean="0"/>
              <a:pPr/>
              <a:t>‹#›</a:t>
            </a:fld>
            <a:endParaRPr lang="en-NZ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7524329" y="5177758"/>
            <a:ext cx="1392811" cy="404441"/>
            <a:chOff x="6804248" y="4536838"/>
            <a:chExt cx="2321352" cy="606662"/>
          </a:xfrm>
        </p:grpSpPr>
        <p:pic>
          <p:nvPicPr>
            <p:cNvPr id="1027" name="Picture 3" descr="C:\Users\Jonathan\Google Drive\Gluon\Design\Final designs\Gluon Text FLAT\Text Blue\Gluon_Text_Blue_1.png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61"/>
            <a:stretch/>
          </p:blipFill>
          <p:spPr bwMode="auto">
            <a:xfrm>
              <a:off x="7313238" y="4536838"/>
              <a:ext cx="1812362" cy="60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Jonathan\Google Drive\Gluon\Design\Final designs\Gluon G\Blue 500\G_Blue_500.png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659982"/>
              <a:ext cx="416072" cy="41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-2821" y="1247898"/>
            <a:ext cx="9144000" cy="50799"/>
          </a:xfrm>
          <a:prstGeom prst="rect">
            <a:avLst/>
          </a:prstGeom>
          <a:solidFill>
            <a:srgbClr val="0A6D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</p:spTree>
    <p:extLst>
      <p:ext uri="{BB962C8B-B14F-4D97-AF65-F5344CB8AC3E}">
        <p14:creationId xmlns:p14="http://schemas.microsoft.com/office/powerpoint/2010/main" val="214415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PT San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5A5A"/>
          </a:solidFill>
          <a:latin typeface="Raleway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5A5A"/>
          </a:solidFill>
          <a:latin typeface="Raleway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5A5A5A"/>
          </a:solidFill>
          <a:latin typeface="Raleway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5A5A5A"/>
          </a:solidFill>
          <a:latin typeface="Raleway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5A5A5A"/>
          </a:solidFill>
          <a:latin typeface="Raleway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ntrolsfx/controlsfx/tree/9.0.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nSolo/tilesf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nSolo/tilesf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lsc-software-consulting-gmbh/CalendarF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luonhq/scenebuild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vafxports/openjdk-jf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ugs.openjdk.java.net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JavaFX and Java?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OpenJFX and OpenJDK have always been 2 separate projects (under the same umbrella)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Oracle JDK contained javafx jar in JDK 8 (in ext/ folder)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has its own set of modules which can or can not be included in an SDK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Platforms assumes it is loaded via a Module. 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Recommended way: use maven/gradle plugins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See https://openjfx.io</a:t>
            </a:r>
          </a:p>
          <a:p>
            <a:endParaRPr lang="en-US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4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Hello, JavaFX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javafx.application.Application;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javafx.scene.Scene;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javafx.scene.control.Label;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javafx.scene.layout.StackPane;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javafx.stage.Stage; </a:t>
            </a:r>
          </a:p>
          <a:p>
            <a:pPr marL="0" indent="0">
              <a:buNone/>
            </a:pPr>
            <a:endParaRPr lang="en-GB">
              <a:latin typeface="Courier" pitchFamily="2" charset="0"/>
            </a:endParaRP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public class HelloFX extends Application {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@Override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public void start(Stage stage) {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String javaVersion = System.getProperty("java.version");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String javafxVersion = System.getProperty("javafx.version");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Label l = new Label("Hello, JavaFX " + javafxVersion + ", running on Java ”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	 + javaVersion + ".");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Scene scene = new Scene(new StackPane(l), 640, 480);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stage.setScene(scene);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stage.show();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} </a:t>
            </a:r>
          </a:p>
          <a:p>
            <a:pPr marL="0" indent="0">
              <a:buNone/>
            </a:pPr>
            <a:r>
              <a:rPr lang="en-US">
                <a:latin typeface="Courier" pitchFamily="2" charset="0"/>
              </a:rPr>
              <a:t>}</a:t>
            </a:r>
            <a:endParaRPr lang="en-US" b="1" dirty="0">
              <a:latin typeface="Courier" pitchFamily="2" charset="0"/>
              <a:ea typeface="HELVETICA NEUE LIGHT" panose="02000403000000020004" pitchFamily="2" charset="0"/>
            </a:endParaRPr>
          </a:p>
          <a:p>
            <a:endParaRPr lang="en-US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392C69C-DB9E-BE42-B5E9-FDDB8B42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7156"/>
            <a:ext cx="406358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JavaFX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JavaFX in IntelliJ IDEA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ecosystem and development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structure/architecture</a:t>
            </a:r>
            <a:endParaRPr lang="en-BE" b="1">
              <a:solidFill>
                <a:srgbClr val="B4B4B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Hello, JavaFX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javafx.application.Application;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javafx.scene.Scene;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javafx.scene.control.Label;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javafx.scene.layout.StackPane;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import javafx.stage.Stage; </a:t>
            </a:r>
          </a:p>
          <a:p>
            <a:pPr marL="0" indent="0">
              <a:buNone/>
            </a:pPr>
            <a:endParaRPr lang="en-GB">
              <a:latin typeface="Courier" pitchFamily="2" charset="0"/>
            </a:endParaRP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public class HelloFX extends Application {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@Override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public void start(Stage stage) {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String javaVersion = System.getProperty("java.version");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String javafxVersion = System.getProperty("javafx.version");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Label l = new Label("Hello, JavaFX " + javafxVersion + ", running on Java ”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	 + javaVersion + ".");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Scene scene = new Scene(new StackPane(l), 640, 480);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stage.setScene(scene);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	stage.show(); </a:t>
            </a:r>
          </a:p>
          <a:p>
            <a:pPr marL="0" indent="0">
              <a:buNone/>
            </a:pPr>
            <a:r>
              <a:rPr lang="en-GB">
                <a:latin typeface="Courier" pitchFamily="2" charset="0"/>
              </a:rPr>
              <a:t>    } </a:t>
            </a:r>
          </a:p>
          <a:p>
            <a:pPr marL="0" indent="0">
              <a:buNone/>
            </a:pPr>
            <a:r>
              <a:rPr lang="en-US">
                <a:latin typeface="Courier" pitchFamily="2" charset="0"/>
              </a:rPr>
              <a:t>}</a:t>
            </a:r>
            <a:endParaRPr lang="en-US" b="1" dirty="0">
              <a:latin typeface="Courier" pitchFamily="2" charset="0"/>
              <a:ea typeface="HELVETICA NEUE LIGHT" panose="02000403000000020004" pitchFamily="2" charset="0"/>
            </a:endParaRPr>
          </a:p>
          <a:p>
            <a:endParaRPr lang="en-US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392C69C-DB9E-BE42-B5E9-FDDB8B42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7156"/>
            <a:ext cx="406358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CBC5-21C5-F545-B9C4-D1E2661E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you do with JavaFX?</a:t>
            </a:r>
            <a:endParaRPr lang="en-BE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E951887-E178-294B-B04F-C9555EEB4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73324"/>
            <a:ext cx="6893775" cy="3877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4E9F6-DC55-674B-959C-38AC63E5E26D}"/>
              </a:ext>
            </a:extLst>
          </p:cNvPr>
          <p:cNvSpPr txBox="1"/>
          <p:nvPr/>
        </p:nvSpPr>
        <p:spPr>
          <a:xfrm>
            <a:off x="7092280" y="1633364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>
                <a:solidFill>
                  <a:srgbClr val="5A5A5A"/>
                </a:solidFill>
              </a:rPr>
              <a:t>Deep space trajectory explorer</a:t>
            </a:r>
          </a:p>
          <a:p>
            <a:endParaRPr lang="en-BE" sz="1600">
              <a:solidFill>
                <a:srgbClr val="5A5A5A"/>
              </a:solidFill>
            </a:endParaRPr>
          </a:p>
          <a:p>
            <a:r>
              <a:rPr lang="en-BE" sz="1600">
                <a:solidFill>
                  <a:srgbClr val="5A5A5A"/>
                </a:solidFill>
              </a:rPr>
              <a:t>a.i. solutions</a:t>
            </a:r>
          </a:p>
        </p:txBody>
      </p:sp>
    </p:spTree>
    <p:extLst>
      <p:ext uri="{BB962C8B-B14F-4D97-AF65-F5344CB8AC3E}">
        <p14:creationId xmlns:p14="http://schemas.microsoft.com/office/powerpoint/2010/main" val="1449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CBC5-21C5-F545-B9C4-D1E2661E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you do with JavaFX?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4E9F6-DC55-674B-959C-38AC63E5E26D}"/>
              </a:ext>
            </a:extLst>
          </p:cNvPr>
          <p:cNvSpPr txBox="1"/>
          <p:nvPr/>
        </p:nvSpPr>
        <p:spPr>
          <a:xfrm>
            <a:off x="7092280" y="1633364"/>
            <a:ext cx="18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5A5A5A"/>
                </a:solidFill>
              </a:rPr>
              <a:t>Carl Zeiss Meditec AG</a:t>
            </a:r>
          </a:p>
          <a:p>
            <a:endParaRPr lang="en-BE" sz="1600">
              <a:solidFill>
                <a:srgbClr val="5A5A5A"/>
              </a:solidFill>
            </a:endParaRPr>
          </a:p>
        </p:txBody>
      </p:sp>
      <p:pic>
        <p:nvPicPr>
          <p:cNvPr id="4" name="Picture 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36BE2078-2F26-5046-B332-2CC40F32A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0876"/>
            <a:ext cx="6347048" cy="39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CBC5-21C5-F545-B9C4-D1E2661E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</a:t>
            </a:r>
            <a:r>
              <a:rPr lang="en-BE"/>
              <a:t>eyond desktop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937D3-DB7A-334D-9401-32AB7144AE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13" y="842576"/>
            <a:ext cx="1928048" cy="4029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B0BD3F37-7F2D-4246-8AF8-0421D6AB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705373"/>
            <a:ext cx="4374785" cy="3281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4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8D058-1B7F-F24E-8A67-7D9A39559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97" y="553244"/>
            <a:ext cx="68584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JavaFX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JavaFX in IntelliJ IDEA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ecosystem and development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structure/architecture</a:t>
            </a:r>
            <a:endParaRPr lang="en-BE" b="1">
              <a:solidFill>
                <a:srgbClr val="B4B4B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88286-1487-EB41-AEE5-D95BB709AE19}"/>
              </a:ext>
            </a:extLst>
          </p:cNvPr>
          <p:cNvSpPr/>
          <p:nvPr/>
        </p:nvSpPr>
        <p:spPr>
          <a:xfrm>
            <a:off x="3203848" y="2588221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Libraries etc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A68A-C531-9046-92AE-E6EA207ED1C4}"/>
              </a:ext>
            </a:extLst>
          </p:cNvPr>
          <p:cNvSpPr/>
          <p:nvPr/>
        </p:nvSpPr>
        <p:spPr>
          <a:xfrm>
            <a:off x="3203848" y="1880178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CF2F1-E144-6A43-8F42-B7E4DB6B11B4}"/>
              </a:ext>
            </a:extLst>
          </p:cNvPr>
          <p:cNvSpPr/>
          <p:nvPr/>
        </p:nvSpPr>
        <p:spPr>
          <a:xfrm>
            <a:off x="3203848" y="3296264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EBD1D-828E-5F40-9BA9-DAEEEFE4905E}"/>
              </a:ext>
            </a:extLst>
          </p:cNvPr>
          <p:cNvSpPr/>
          <p:nvPr/>
        </p:nvSpPr>
        <p:spPr>
          <a:xfrm>
            <a:off x="3203848" y="4004307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Hardware/OS </a:t>
            </a:r>
            <a:r>
              <a:rPr lang="en-BE" sz="1100">
                <a:latin typeface="Helvetica Neue Light" panose="02000403000000020004" pitchFamily="2" charset="0"/>
                <a:ea typeface="Helvetica Neue Light" panose="02000403000000020004" pitchFamily="2" charset="0"/>
              </a:rPr>
              <a:t>(desktop/mobile/embedded)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9855-289D-0C45-B05B-3DE6FA245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08" y="1057300"/>
            <a:ext cx="7128792" cy="1080120"/>
          </a:xfrm>
        </p:spPr>
        <p:txBody>
          <a:bodyPr>
            <a:noAutofit/>
          </a:bodyPr>
          <a:lstStyle/>
          <a:p>
            <a:r>
              <a:rPr lang="en-BE" sz="4000"/>
              <a:t>JavaFX: Cross-Platform UI Development in Java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85709-8B77-4A4D-A121-E1B89B38C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568" y="2713484"/>
            <a:ext cx="7088832" cy="864096"/>
          </a:xfrm>
        </p:spPr>
        <p:txBody>
          <a:bodyPr>
            <a:normAutofit/>
          </a:bodyPr>
          <a:lstStyle/>
          <a:p>
            <a:r>
              <a:rPr lang="en-BE"/>
              <a:t>Johan Vos, @johanvos</a:t>
            </a:r>
          </a:p>
          <a:p>
            <a:r>
              <a:rPr lang="en-BE"/>
              <a:t>Gluon, https://gluonhq.com</a:t>
            </a:r>
          </a:p>
        </p:txBody>
      </p:sp>
    </p:spTree>
    <p:extLst>
      <p:ext uri="{BB962C8B-B14F-4D97-AF65-F5344CB8AC3E}">
        <p14:creationId xmlns:p14="http://schemas.microsoft.com/office/powerpoint/2010/main" val="36021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88286-1487-EB41-AEE5-D95BB709AE19}"/>
              </a:ext>
            </a:extLst>
          </p:cNvPr>
          <p:cNvSpPr/>
          <p:nvPr/>
        </p:nvSpPr>
        <p:spPr>
          <a:xfrm>
            <a:off x="3203848" y="2588221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Libraries etc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A68A-C531-9046-92AE-E6EA207ED1C4}"/>
              </a:ext>
            </a:extLst>
          </p:cNvPr>
          <p:cNvSpPr/>
          <p:nvPr/>
        </p:nvSpPr>
        <p:spPr>
          <a:xfrm>
            <a:off x="3203848" y="1880178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CF2F1-E144-6A43-8F42-B7E4DB6B11B4}"/>
              </a:ext>
            </a:extLst>
          </p:cNvPr>
          <p:cNvSpPr/>
          <p:nvPr/>
        </p:nvSpPr>
        <p:spPr>
          <a:xfrm>
            <a:off x="3203848" y="3296264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EBD1D-828E-5F40-9BA9-DAEEEFE4905E}"/>
              </a:ext>
            </a:extLst>
          </p:cNvPr>
          <p:cNvSpPr/>
          <p:nvPr/>
        </p:nvSpPr>
        <p:spPr>
          <a:xfrm>
            <a:off x="3203848" y="4004307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Hardware/OS </a:t>
            </a:r>
            <a:r>
              <a:rPr lang="en-BE" sz="1100">
                <a:latin typeface="Helvetica Neue Light" panose="02000403000000020004" pitchFamily="2" charset="0"/>
                <a:ea typeface="Helvetica Neue Light" panose="02000403000000020004" pitchFamily="2" charset="0"/>
              </a:rPr>
              <a:t>(desktop/mobile/embedded)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BA0ECB-850A-DE42-B8C3-F9533D0B98EC}"/>
              </a:ext>
            </a:extLst>
          </p:cNvPr>
          <p:cNvCxnSpPr/>
          <p:nvPr/>
        </p:nvCxnSpPr>
        <p:spPr>
          <a:xfrm flipH="1">
            <a:off x="5486963" y="3639598"/>
            <a:ext cx="1402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6CA9AF-87FE-5C43-9D05-8AD946BDF121}"/>
              </a:ext>
            </a:extLst>
          </p:cNvPr>
          <p:cNvSpPr txBox="1"/>
          <p:nvPr/>
        </p:nvSpPr>
        <p:spPr>
          <a:xfrm>
            <a:off x="6899028" y="3485398"/>
            <a:ext cx="1787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</a:t>
            </a:r>
            <a:r>
              <a:rPr lang="en-BE" sz="1350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his is where we are</a:t>
            </a:r>
          </a:p>
        </p:txBody>
      </p:sp>
    </p:spTree>
    <p:extLst>
      <p:ext uri="{BB962C8B-B14F-4D97-AF65-F5344CB8AC3E}">
        <p14:creationId xmlns:p14="http://schemas.microsoft.com/office/powerpoint/2010/main" val="33898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88286-1487-EB41-AEE5-D95BB709AE19}"/>
              </a:ext>
            </a:extLst>
          </p:cNvPr>
          <p:cNvSpPr/>
          <p:nvPr/>
        </p:nvSpPr>
        <p:spPr>
          <a:xfrm>
            <a:off x="3203848" y="2588221"/>
            <a:ext cx="2273474" cy="655268"/>
          </a:xfrm>
          <a:prstGeom prst="rect">
            <a:avLst/>
          </a:prstGeom>
          <a:solidFill>
            <a:srgbClr val="3B83C4"/>
          </a:solidFill>
          <a:ln w="3175">
            <a:solidFill>
              <a:srgbClr val="0A6DB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Libraries etc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A68A-C531-9046-92AE-E6EA207ED1C4}"/>
              </a:ext>
            </a:extLst>
          </p:cNvPr>
          <p:cNvSpPr/>
          <p:nvPr/>
        </p:nvSpPr>
        <p:spPr>
          <a:xfrm>
            <a:off x="3203848" y="1880178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CF2F1-E144-6A43-8F42-B7E4DB6B11B4}"/>
              </a:ext>
            </a:extLst>
          </p:cNvPr>
          <p:cNvSpPr/>
          <p:nvPr/>
        </p:nvSpPr>
        <p:spPr>
          <a:xfrm>
            <a:off x="3203848" y="3296264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B4B4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EBD1D-828E-5F40-9BA9-DAEEEFE4905E}"/>
              </a:ext>
            </a:extLst>
          </p:cNvPr>
          <p:cNvSpPr/>
          <p:nvPr/>
        </p:nvSpPr>
        <p:spPr>
          <a:xfrm>
            <a:off x="3203848" y="4004307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Hardware/OS </a:t>
            </a:r>
            <a:r>
              <a:rPr lang="en-BE" sz="1100">
                <a:latin typeface="Helvetica Neue Light" panose="02000403000000020004" pitchFamily="2" charset="0"/>
                <a:ea typeface="Helvetica Neue Light" panose="02000403000000020004" pitchFamily="2" charset="0"/>
              </a:rPr>
              <a:t>(desktop/mobile/embedded)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BA0ECB-850A-DE42-B8C3-F9533D0B98EC}"/>
              </a:ext>
            </a:extLst>
          </p:cNvPr>
          <p:cNvCxnSpPr/>
          <p:nvPr/>
        </p:nvCxnSpPr>
        <p:spPr>
          <a:xfrm flipH="1">
            <a:off x="5486963" y="2857500"/>
            <a:ext cx="1402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6CA9AF-87FE-5C43-9D05-8AD946BDF121}"/>
              </a:ext>
            </a:extLst>
          </p:cNvPr>
          <p:cNvSpPr txBox="1"/>
          <p:nvPr/>
        </p:nvSpPr>
        <p:spPr>
          <a:xfrm>
            <a:off x="6899028" y="2701434"/>
            <a:ext cx="1787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Ecosystem</a:t>
            </a:r>
            <a:endParaRPr lang="en-BE" sz="1350" b="1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4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8169561b_0_11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Ecosystem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93982-6B30-A04D-B44E-0FD83D52EBA0}"/>
              </a:ext>
            </a:extLst>
          </p:cNvPr>
          <p:cNvSpPr/>
          <p:nvPr/>
        </p:nvSpPr>
        <p:spPr>
          <a:xfrm>
            <a:off x="751114" y="3518807"/>
            <a:ext cx="2596750" cy="933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/>
              <a:t>OpenJFX</a:t>
            </a:r>
          </a:p>
          <a:p>
            <a:pPr algn="ctr"/>
            <a:r>
              <a:rPr lang="en-BE"/>
              <a:t>(development + distribution)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E563F-639A-9045-B720-8B4189A7FCA5}"/>
              </a:ext>
            </a:extLst>
          </p:cNvPr>
          <p:cNvSpPr/>
          <p:nvPr/>
        </p:nvSpPr>
        <p:spPr>
          <a:xfrm>
            <a:off x="751115" y="2732312"/>
            <a:ext cx="816429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/>
              <a:t>OSS libs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05564-5AFA-AF42-8EF2-A41ADCB51797}"/>
              </a:ext>
            </a:extLst>
          </p:cNvPr>
          <p:cNvSpPr/>
          <p:nvPr/>
        </p:nvSpPr>
        <p:spPr>
          <a:xfrm>
            <a:off x="2046514" y="2732312"/>
            <a:ext cx="13013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/>
              <a:t>commercial libs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B61CC2-05FC-2F41-B262-2E42B46E136C}"/>
              </a:ext>
            </a:extLst>
          </p:cNvPr>
          <p:cNvSpPr/>
          <p:nvPr/>
        </p:nvSpPr>
        <p:spPr>
          <a:xfrm>
            <a:off x="751113" y="1902272"/>
            <a:ext cx="2596749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/>
              <a:t>JavaFX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D8C85-F83A-6E4A-8D19-74EACC906049}"/>
              </a:ext>
            </a:extLst>
          </p:cNvPr>
          <p:cNvSpPr txBox="1"/>
          <p:nvPr/>
        </p:nvSpPr>
        <p:spPr>
          <a:xfrm>
            <a:off x="3559631" y="1983563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>
                <a:solidFill>
                  <a:srgbClr val="5A5A5A"/>
                </a:solidFill>
                <a:latin typeface="Raleway" panose="020B0503030101060003" pitchFamily="34" charset="77"/>
              </a:rPr>
              <a:t>Company employees, consultants (companies)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A9C0E-C2C1-6B4F-AE49-78CB90F28E0C}"/>
              </a:ext>
            </a:extLst>
          </p:cNvPr>
          <p:cNvSpPr txBox="1"/>
          <p:nvPr/>
        </p:nvSpPr>
        <p:spPr>
          <a:xfrm>
            <a:off x="3535138" y="2908253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>
                <a:solidFill>
                  <a:srgbClr val="5A5A5A"/>
                </a:solidFill>
                <a:latin typeface="Raleway" panose="020B0503030101060003" pitchFamily="34" charset="77"/>
              </a:rPr>
              <a:t>Companies, individuals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02510-FCB4-FA4F-88A9-E3D898D249A0}"/>
              </a:ext>
            </a:extLst>
          </p:cNvPr>
          <p:cNvSpPr txBox="1"/>
          <p:nvPr/>
        </p:nvSpPr>
        <p:spPr>
          <a:xfrm>
            <a:off x="3531385" y="3636405"/>
            <a:ext cx="515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>
                <a:solidFill>
                  <a:srgbClr val="5A5A5A"/>
                </a:solidFill>
                <a:latin typeface="Raleway" panose="020B0503030101060003" pitchFamily="34" charset="77"/>
              </a:rPr>
              <a:t>Gluon, Oracle, individuals</a:t>
            </a:r>
          </a:p>
          <a:p>
            <a:r>
              <a:rPr lang="en-GB" sz="1600">
                <a:solidFill>
                  <a:srgbClr val="5A5A5A"/>
                </a:solidFill>
                <a:latin typeface="Raleway" panose="020B0503030101060003" pitchFamily="34" charset="77"/>
              </a:rPr>
              <a:t>1-2 devs: 900 USD/year </a:t>
            </a:r>
          </a:p>
          <a:p>
            <a:r>
              <a:rPr lang="en-GB" sz="1600">
                <a:solidFill>
                  <a:srgbClr val="5A5A5A"/>
                </a:solidFill>
                <a:latin typeface="Raleway" panose="020B0503030101060003" pitchFamily="34" charset="77"/>
              </a:rPr>
              <a:t>https://gluonhq.com/lts</a:t>
            </a:r>
            <a:endParaRPr lang="en-BE" sz="1600">
              <a:solidFill>
                <a:srgbClr val="5A5A5A"/>
              </a:solidFill>
              <a:latin typeface="Raleway" panose="020B0503030101060003" pitchFamily="34" charset="77"/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8ADE360F-3292-9143-987E-D84AF92D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71" y="2911497"/>
            <a:ext cx="1000771" cy="93358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E8DA28C-CE47-C946-B918-A341F0BFD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53" y="1840917"/>
            <a:ext cx="705605" cy="9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1817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c8169561b_0_100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Tools</a:t>
            </a:r>
            <a:endParaRPr dirty="0"/>
          </a:p>
        </p:txBody>
      </p:sp>
      <p:sp>
        <p:nvSpPr>
          <p:cNvPr id="158" name="Google Shape;158;g8c8169561b_0_100"/>
          <p:cNvSpPr txBox="1">
            <a:spLocks noGrp="1"/>
          </p:cNvSpPr>
          <p:nvPr>
            <p:ph type="body" idx="1"/>
          </p:nvPr>
        </p:nvSpPr>
        <p:spPr>
          <a:xfrm>
            <a:off x="248052" y="1465660"/>
            <a:ext cx="6844228" cy="330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indent="-19050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endParaRPr lang="en-US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endParaRPr lang="en-US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endParaRPr lang="en-US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endParaRPr lang="en-US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dirty="0"/>
              <a:t>Scenic View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u="sng" dirty="0">
                <a:solidFill>
                  <a:schemeClr val="hlink"/>
                </a:solidFill>
              </a:rPr>
              <a:t>https://</a:t>
            </a:r>
            <a:r>
              <a:rPr lang="en-US" u="sng" dirty="0" err="1">
                <a:solidFill>
                  <a:schemeClr val="hlink"/>
                </a:solidFill>
              </a:rPr>
              <a:t>github.com</a:t>
            </a:r>
            <a:r>
              <a:rPr lang="en-US" u="sng" dirty="0">
                <a:solidFill>
                  <a:schemeClr val="hlink"/>
                </a:solidFill>
              </a:rPr>
              <a:t>/</a:t>
            </a:r>
            <a:r>
              <a:rPr lang="en-US" u="sng" dirty="0" err="1">
                <a:solidFill>
                  <a:schemeClr val="hlink"/>
                </a:solidFill>
              </a:rPr>
              <a:t>JonathanGiles</a:t>
            </a:r>
            <a:r>
              <a:rPr lang="en-US" u="sng" dirty="0">
                <a:solidFill>
                  <a:schemeClr val="hlink"/>
                </a:solidFill>
              </a:rPr>
              <a:t>/scenic-view/</a:t>
            </a:r>
            <a:endParaRPr u="sng" dirty="0">
              <a:solidFill>
                <a:schemeClr val="hlink"/>
              </a:solidFill>
            </a:endParaRPr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dirty="0"/>
              <a:t>SV 11 / 8 / 9</a:t>
            </a:r>
            <a:endParaRPr dirty="0"/>
          </a:p>
        </p:txBody>
      </p:sp>
      <p:pic>
        <p:nvPicPr>
          <p:cNvPr id="159" name="Google Shape;159;g8c8169561b_0_10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47" y="504660"/>
            <a:ext cx="4433790" cy="35049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41145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c8169561b_0_106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/>
              <a:t>Community</a:t>
            </a:r>
            <a:endParaRPr/>
          </a:p>
        </p:txBody>
      </p:sp>
      <p:sp>
        <p:nvSpPr>
          <p:cNvPr id="165" name="Google Shape;165;g8c8169561b_0_106"/>
          <p:cNvSpPr txBox="1">
            <a:spLocks noGrp="1"/>
          </p:cNvSpPr>
          <p:nvPr>
            <p:ph type="body" idx="1"/>
          </p:nvPr>
        </p:nvSpPr>
        <p:spPr>
          <a:xfrm>
            <a:off x="456080" y="3433564"/>
            <a:ext cx="7789448" cy="330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indent="-19050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dirty="0" err="1"/>
              <a:t>ControlsFX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https://github.com/controlsfx/controlsfx/tree/9.0.0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dirty="0"/>
              <a:t>8.40.15 / 11.0.0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D82703-BCC0-634B-82C5-85AF132A68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243" y="1030591"/>
            <a:ext cx="4938366" cy="2821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25311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8169561b_0_11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Community</a:t>
            </a:r>
            <a:endParaRPr dirty="0"/>
          </a:p>
        </p:txBody>
      </p:sp>
      <p:sp>
        <p:nvSpPr>
          <p:cNvPr id="172" name="Google Shape;172;g8c8169561b_0_112"/>
          <p:cNvSpPr txBox="1">
            <a:spLocks noGrp="1"/>
          </p:cNvSpPr>
          <p:nvPr>
            <p:ph type="body" idx="1"/>
          </p:nvPr>
        </p:nvSpPr>
        <p:spPr>
          <a:xfrm>
            <a:off x="457200" y="3569821"/>
            <a:ext cx="5840664" cy="330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b="1" dirty="0" err="1"/>
              <a:t>TilesFX</a:t>
            </a:r>
            <a:r>
              <a:rPr lang="en-US" dirty="0"/>
              <a:t> by Gerrit Grunwald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https://github.com/HanSolo/tilesfx</a:t>
            </a:r>
            <a:endParaRPr dirty="0"/>
          </a:p>
          <a:p>
            <a:pPr marL="0" indent="0">
              <a:spcBef>
                <a:spcPts val="480"/>
              </a:spcBef>
              <a:buClr>
                <a:srgbClr val="5A5A5A"/>
              </a:buClr>
              <a:buSzPts val="2400"/>
              <a:buNone/>
            </a:pPr>
            <a:endParaRPr dirty="0"/>
          </a:p>
        </p:txBody>
      </p:sp>
      <p:pic>
        <p:nvPicPr>
          <p:cNvPr id="173" name="Google Shape;173;g8c8169561b_0_1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548" y="1008662"/>
            <a:ext cx="4911278" cy="282557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751704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8169561b_0_11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Community</a:t>
            </a:r>
            <a:endParaRPr dirty="0"/>
          </a:p>
        </p:txBody>
      </p:sp>
      <p:sp>
        <p:nvSpPr>
          <p:cNvPr id="172" name="Google Shape;172;g8c8169561b_0_112"/>
          <p:cNvSpPr txBox="1">
            <a:spLocks noGrp="1"/>
          </p:cNvSpPr>
          <p:nvPr>
            <p:ph type="body" idx="1"/>
          </p:nvPr>
        </p:nvSpPr>
        <p:spPr>
          <a:xfrm>
            <a:off x="547018" y="3865612"/>
            <a:ext cx="5825182" cy="330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r>
              <a:rPr lang="en-US" b="1" dirty="0" err="1"/>
              <a:t>FXGL</a:t>
            </a:r>
            <a:r>
              <a:rPr lang="en-US" dirty="0" err="1"/>
              <a:t> by Almas </a:t>
            </a:r>
            <a:r>
              <a:rPr lang="en-GB"/>
              <a:t>Baimagambetov</a:t>
            </a:r>
            <a:endParaRPr dirty="0"/>
          </a:p>
          <a:p>
            <a:pPr lvl="1"/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https://github.com/AlmasB/FXGL</a:t>
            </a:r>
            <a:endParaRPr dirty="0"/>
          </a:p>
          <a:p>
            <a:pPr indent="-190500">
              <a:spcBef>
                <a:spcPts val="480"/>
              </a:spcBef>
              <a:buClr>
                <a:srgbClr val="5A5A5A"/>
              </a:buClr>
              <a:buSzPts val="2400"/>
              <a:buNone/>
            </a:pPr>
            <a:endParaRPr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706C2D8-1941-C048-B0BB-9FE7613D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036" y="920430"/>
            <a:ext cx="5112764" cy="31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27416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8169561b_0_11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Community</a:t>
            </a:r>
            <a:endParaRPr dirty="0"/>
          </a:p>
        </p:txBody>
      </p:sp>
      <p:sp>
        <p:nvSpPr>
          <p:cNvPr id="172" name="Google Shape;172;g8c8169561b_0_112"/>
          <p:cNvSpPr txBox="1">
            <a:spLocks noGrp="1"/>
          </p:cNvSpPr>
          <p:nvPr>
            <p:ph type="body" idx="1"/>
          </p:nvPr>
        </p:nvSpPr>
        <p:spPr>
          <a:xfrm>
            <a:off x="457200" y="1604940"/>
            <a:ext cx="3241200" cy="330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r>
              <a:rPr lang="en-US" b="1" dirty="0" err="1"/>
              <a:t>CalendarFX</a:t>
            </a:r>
            <a:r>
              <a:rPr lang="en-US" dirty="0" err="1"/>
              <a:t> by Dirk Lemmermann</a:t>
            </a:r>
            <a:endParaRPr dirty="0"/>
          </a:p>
          <a:p>
            <a:pPr lvl="1"/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https://github.com/dlsc-software-consulting-gmbh/CalendarFX</a:t>
            </a:r>
            <a:endParaRPr lang="en-US" sz="1600" u="sng" dirty="0">
              <a:solidFill>
                <a:schemeClr val="hlink"/>
              </a:solidFill>
            </a:endParaRPr>
          </a:p>
          <a:p>
            <a:pPr lvl="1"/>
            <a:endParaRPr lang="en-US" u="sng" dirty="0">
              <a:solidFill>
                <a:schemeClr val="hlink"/>
              </a:solidFill>
            </a:endParaRPr>
          </a:p>
          <a:p>
            <a:pPr lvl="1"/>
            <a:endParaRPr lang="en-US" u="sng" dirty="0">
              <a:solidFill>
                <a:schemeClr val="hlink"/>
              </a:solidFill>
            </a:endParaRPr>
          </a:p>
          <a:p>
            <a:pPr marL="285750" indent="-285750"/>
            <a:r>
              <a:rPr lang="en-US" dirty="0"/>
              <a:t>And many others…</a:t>
            </a:r>
            <a:endParaRPr dirty="0"/>
          </a:p>
          <a:p>
            <a:pPr indent="-190500">
              <a:spcBef>
                <a:spcPts val="480"/>
              </a:spcBef>
              <a:buClr>
                <a:srgbClr val="5A5A5A"/>
              </a:buClr>
              <a:buSzPts val="2400"/>
              <a:buNone/>
            </a:pPr>
            <a:endParaRPr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A0C9823F-3A27-8142-98E7-C6E97FC35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237" y="877661"/>
            <a:ext cx="5731734" cy="39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36555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8169561b_0_94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Tools</a:t>
            </a:r>
            <a:endParaRPr dirty="0"/>
          </a:p>
        </p:txBody>
      </p:sp>
      <p:sp>
        <p:nvSpPr>
          <p:cNvPr id="151" name="Google Shape;151;g8c8169561b_0_94"/>
          <p:cNvSpPr txBox="1">
            <a:spLocks noGrp="1"/>
          </p:cNvSpPr>
          <p:nvPr>
            <p:ph type="body" idx="1"/>
          </p:nvPr>
        </p:nvSpPr>
        <p:spPr>
          <a:xfrm>
            <a:off x="107504" y="3217540"/>
            <a:ext cx="6984776" cy="30771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indent="-19050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dirty="0"/>
              <a:t>Scene Builder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u="sng" dirty="0">
                <a:solidFill>
                  <a:schemeClr val="hlink"/>
                </a:solidFill>
              </a:rPr>
              <a:t>http://</a:t>
            </a:r>
            <a:r>
              <a:rPr lang="en-US" u="sng" dirty="0" err="1">
                <a:solidFill>
                  <a:schemeClr val="hlink"/>
                </a:solidFill>
              </a:rPr>
              <a:t>gluonhq.com</a:t>
            </a:r>
            <a:r>
              <a:rPr lang="en-US" u="sng" dirty="0">
                <a:solidFill>
                  <a:schemeClr val="hlink"/>
                </a:solidFill>
              </a:rPr>
              <a:t>/products/scene-builder/</a:t>
            </a:r>
            <a:endParaRPr u="sng" dirty="0">
              <a:solidFill>
                <a:schemeClr val="hlink"/>
              </a:solidFill>
            </a:endParaRPr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https://github.com/gluonhq/scenebuilder</a:t>
            </a:r>
            <a:endParaRPr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dirty="0"/>
              <a:t>SB 15.0.0 / 8.5.0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86A95-CC63-0F43-AFFD-B01049B395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355" y="1089987"/>
            <a:ext cx="4380962" cy="2792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866913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8169561b_0_94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Scene Builder</a:t>
            </a:r>
            <a:endParaRPr dirty="0"/>
          </a:p>
        </p:txBody>
      </p:sp>
      <p:sp>
        <p:nvSpPr>
          <p:cNvPr id="151" name="Google Shape;151;g8c8169561b_0_94"/>
          <p:cNvSpPr txBox="1">
            <a:spLocks noGrp="1"/>
          </p:cNvSpPr>
          <p:nvPr>
            <p:ph type="body" idx="1"/>
          </p:nvPr>
        </p:nvSpPr>
        <p:spPr>
          <a:xfrm>
            <a:off x="1403648" y="1947387"/>
            <a:ext cx="6984776" cy="30771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indent="-190500">
              <a:spcBef>
                <a:spcPts val="0"/>
              </a:spcBef>
              <a:buClr>
                <a:srgbClr val="5A5A5A"/>
              </a:buClr>
              <a:buSzPts val="2400"/>
              <a:buNone/>
            </a:pPr>
            <a:r>
              <a:rPr lang="en-US" dirty="0"/>
              <a:t>Demo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86A95-CC63-0F43-AFFD-B01049B395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355" y="1089987"/>
            <a:ext cx="4380962" cy="2792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10245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About me</a:t>
            </a:r>
            <a:endParaRPr dirty="0"/>
          </a:p>
        </p:txBody>
      </p:sp>
      <p:sp>
        <p:nvSpPr>
          <p:cNvPr id="72" name="Google Shape;72;p4"/>
          <p:cNvSpPr txBox="1">
            <a:spLocks noGrp="1"/>
          </p:cNvSpPr>
          <p:nvPr>
            <p:ph type="body" idx="1"/>
          </p:nvPr>
        </p:nvSpPr>
        <p:spPr>
          <a:xfrm>
            <a:off x="457200" y="1877109"/>
            <a:ext cx="5934456" cy="3003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Working with Java since 1995</a:t>
            </a:r>
          </a:p>
          <a:p>
            <a:pPr>
              <a:spcBef>
                <a:spcPts val="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Blackdown, Java to Linux</a:t>
            </a:r>
            <a:endParaRPr sz="1679" dirty="0">
              <a:sym typeface="Helvetica Neue Light"/>
            </a:endParaRPr>
          </a:p>
          <a:p>
            <a:pPr>
              <a:spcBef>
                <a:spcPts val="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Co-lead of </a:t>
            </a:r>
            <a:r>
              <a:rPr lang="en-US" sz="1679" dirty="0" err="1">
                <a:sym typeface="Helvetica Neue Light"/>
              </a:rPr>
              <a:t>OpenJFX</a:t>
            </a:r>
            <a:endParaRPr sz="1679" dirty="0"/>
          </a:p>
          <a:p>
            <a:pPr>
              <a:spcBef>
                <a:spcPts val="44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Lead of OpenJDK Mobile</a:t>
            </a:r>
            <a:endParaRPr sz="1679" dirty="0"/>
          </a:p>
          <a:p>
            <a:pPr>
              <a:spcBef>
                <a:spcPts val="44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Java Champion</a:t>
            </a:r>
            <a:endParaRPr sz="1679" dirty="0"/>
          </a:p>
          <a:p>
            <a:pPr>
              <a:spcBef>
                <a:spcPts val="44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Co-author of “The Definitive Guide to Modern Java Clients with JavaFX”</a:t>
            </a:r>
            <a:endParaRPr sz="1679" dirty="0"/>
          </a:p>
          <a:p>
            <a:pPr>
              <a:spcBef>
                <a:spcPts val="44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Co-founder of Gluon</a:t>
            </a:r>
            <a:endParaRPr sz="1679" dirty="0"/>
          </a:p>
          <a:p>
            <a:pPr>
              <a:spcBef>
                <a:spcPts val="440"/>
              </a:spcBef>
              <a:buClr>
                <a:srgbClr val="5A5A5A"/>
              </a:buClr>
              <a:buSzPts val="2200"/>
            </a:pPr>
            <a:r>
              <a:rPr lang="en-US" sz="1679" dirty="0">
                <a:sym typeface="Helvetica Neue Light"/>
              </a:rPr>
              <a:t>PhD physics, author of “Quantum Computing for (Java) developers”</a:t>
            </a:r>
            <a:endParaRPr sz="1679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06BB23-6901-EE42-9292-227CAEB009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334" y="686021"/>
            <a:ext cx="2175328" cy="310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005635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594B1-7A96-4646-B044-93AC1CCA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Community driven: openjfx.io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6EA4-D2E1-4449-919C-DFE7097E4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4665738" cy="3175000"/>
          </a:xfrm>
        </p:spPr>
        <p:txBody>
          <a:bodyPr/>
          <a:lstStyle/>
          <a:p>
            <a:r>
              <a:rPr lang="en-BE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Getting started with JavaFX</a:t>
            </a:r>
          </a:p>
          <a:p>
            <a:r>
              <a:rPr lang="en-BE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Basic info on how to run</a:t>
            </a:r>
          </a:p>
          <a:p>
            <a:pPr lvl="1"/>
            <a:r>
              <a:rPr lang="en-GB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</a:t>
            </a:r>
            <a:r>
              <a:rPr lang="en-BE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aven/gradle</a:t>
            </a:r>
          </a:p>
          <a:p>
            <a:pPr lvl="1"/>
            <a:r>
              <a:rPr lang="en-BE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IDE</a:t>
            </a:r>
          </a:p>
          <a:p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Open!</a:t>
            </a:r>
          </a:p>
          <a:p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Maintaining content takes time</a:t>
            </a:r>
          </a:p>
          <a:p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No drive-by contributions</a:t>
            </a:r>
            <a:endParaRPr lang="en-BE" b="1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A79AA-3EB2-8648-9D4D-BEA601582F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939" y="1613238"/>
            <a:ext cx="3778713" cy="32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c8169561b_0_6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 err="1"/>
              <a:t>JavaFX and OpenJFX</a:t>
            </a:r>
            <a:endParaRPr dirty="0"/>
          </a:p>
        </p:txBody>
      </p:sp>
      <p:sp>
        <p:nvSpPr>
          <p:cNvPr id="113" name="Google Shape;113;g8c8169561b_0_62"/>
          <p:cNvSpPr txBox="1">
            <a:spLocks noGrp="1"/>
          </p:cNvSpPr>
          <p:nvPr>
            <p:ph type="body" idx="1"/>
          </p:nvPr>
        </p:nvSpPr>
        <p:spPr>
          <a:xfrm>
            <a:off x="403859" y="1739101"/>
            <a:ext cx="8601900" cy="3129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JavaFX is a product name</a:t>
            </a:r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OpenJFX is the project where JavaFX is developed</a:t>
            </a:r>
          </a:p>
          <a:p>
            <a:pPr lvl="1" indent="-342900">
              <a:spcBef>
                <a:spcPts val="480"/>
              </a:spcBef>
              <a:buClr>
                <a:srgbClr val="5A5A5A"/>
              </a:buClr>
              <a:buSzPts val="2400"/>
              <a:buChar char="•"/>
            </a:pPr>
            <a:r>
              <a:rPr lang="en-US" sz="1400" dirty="0"/>
              <a:t>An OpenJDK project</a:t>
            </a:r>
          </a:p>
          <a:p>
            <a:pPr lvl="1" indent="-342900">
              <a:spcBef>
                <a:spcPts val="480"/>
              </a:spcBef>
              <a:buClr>
                <a:srgbClr val="5A5A5A"/>
              </a:buClr>
              <a:buSzPts val="2400"/>
              <a:buChar char="•"/>
            </a:pPr>
            <a:r>
              <a:rPr lang="en-US" sz="1400" dirty="0"/>
              <a:t>Shares infrastructure, rules, issue tracker (JBS) with OpenJDK</a:t>
            </a:r>
          </a:p>
          <a:p>
            <a:pPr lvl="1" indent="-342900">
              <a:spcBef>
                <a:spcPts val="480"/>
              </a:spcBef>
              <a:buClr>
                <a:srgbClr val="5A5A5A"/>
              </a:buClr>
              <a:buSzPts val="2400"/>
              <a:buChar char="•"/>
            </a:pPr>
            <a:r>
              <a:rPr lang="en-US" sz="1400" dirty="0"/>
              <a:t>Roles: author, committer, reviewer, project lead</a:t>
            </a:r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Hosted on github</a:t>
            </a:r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License: GPL + classpath exception</a:t>
            </a:r>
            <a:endParaRPr sz="1800" dirty="0"/>
          </a:p>
          <a:p>
            <a:pPr marL="0" indent="0">
              <a:spcBef>
                <a:spcPts val="48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 lvl="1" indent="-158750">
              <a:spcBef>
                <a:spcPts val="400"/>
              </a:spcBef>
              <a:buClr>
                <a:srgbClr val="5A5A5A"/>
              </a:buClr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0647748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c8169561b_0_6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 err="1"/>
              <a:t>OpenJFX</a:t>
            </a:r>
            <a:r>
              <a:rPr lang="en-US" dirty="0"/>
              <a:t> code on GitHub</a:t>
            </a:r>
            <a:endParaRPr dirty="0"/>
          </a:p>
        </p:txBody>
      </p:sp>
      <p:sp>
        <p:nvSpPr>
          <p:cNvPr id="113" name="Google Shape;113;g8c8169561b_0_62"/>
          <p:cNvSpPr txBox="1">
            <a:spLocks noGrp="1"/>
          </p:cNvSpPr>
          <p:nvPr>
            <p:ph type="body" idx="1"/>
          </p:nvPr>
        </p:nvSpPr>
        <p:spPr>
          <a:xfrm>
            <a:off x="403859" y="1739101"/>
            <a:ext cx="8601900" cy="3129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r>
              <a:rPr lang="en-US" sz="1800" dirty="0"/>
              <a:t>Since JavaFX 11 (and recently with project Skara):</a:t>
            </a:r>
            <a:endParaRPr sz="1800"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sz="1800" u="sng" dirty="0">
                <a:solidFill>
                  <a:schemeClr val="hlink"/>
                </a:solidFill>
                <a:hlinkClick r:id="rId3"/>
              </a:rPr>
              <a:t>https://github.com/openjdk/jfx</a:t>
            </a:r>
            <a:endParaRPr sz="1800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Project Leads:  </a:t>
            </a:r>
            <a:endParaRPr sz="1800"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sz="1800" dirty="0"/>
              <a:t>Oracle (Kevin </a:t>
            </a:r>
            <a:r>
              <a:rPr lang="en-US" sz="1800" dirty="0" err="1"/>
              <a:t>Rushforth</a:t>
            </a:r>
            <a:r>
              <a:rPr lang="en-US" sz="1800" dirty="0"/>
              <a:t>)</a:t>
            </a:r>
            <a:endParaRPr sz="1800" dirty="0"/>
          </a:p>
          <a:p>
            <a:pPr lvl="1">
              <a:spcBef>
                <a:spcPts val="400"/>
              </a:spcBef>
              <a:buClr>
                <a:srgbClr val="5A5A5A"/>
              </a:buClr>
              <a:buSzPts val="2000"/>
            </a:pPr>
            <a:r>
              <a:rPr lang="en-US" sz="1800" dirty="0"/>
              <a:t>Gluon (Johan Vos)</a:t>
            </a:r>
            <a:endParaRPr sz="1800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Issues: JBS (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http://bugs.openjdk.java.net/</a:t>
            </a:r>
            <a:r>
              <a:rPr lang="en-US" sz="1800" u="sng" dirty="0">
                <a:solidFill>
                  <a:schemeClr val="hlink"/>
                </a:solidFill>
              </a:rPr>
              <a:t> )</a:t>
            </a:r>
            <a:endParaRPr sz="1800" dirty="0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00" dirty="0"/>
              <a:t>PRs (OCA) </a:t>
            </a:r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r>
              <a:rPr lang="en-US" sz="1850"/>
              <a:t>&gt;20 contributors via GitHub in past year</a:t>
            </a:r>
            <a:endParaRPr lang="en-US"/>
          </a:p>
          <a:p>
            <a:pPr marL="1371554" lvl="1" indent="-609584">
              <a:lnSpc>
                <a:spcPct val="90000"/>
              </a:lnSpc>
              <a:spcBef>
                <a:spcPts val="296"/>
              </a:spcBef>
              <a:buSzPts val="1480"/>
            </a:pPr>
            <a:r>
              <a:rPr lang="en-US" sz="1880"/>
              <a:t>most were first-time contributors</a:t>
            </a:r>
            <a:endParaRPr lang="en-US"/>
          </a:p>
          <a:p>
            <a:pPr marL="1371554" lvl="1" indent="-609584">
              <a:lnSpc>
                <a:spcPct val="90000"/>
              </a:lnSpc>
              <a:spcBef>
                <a:spcPts val="296"/>
              </a:spcBef>
              <a:buSzPts val="1480"/>
            </a:pPr>
            <a:r>
              <a:rPr lang="en-US" sz="1880"/>
              <a:t>many made multiple contributions</a:t>
            </a:r>
            <a:endParaRPr lang="en-US"/>
          </a:p>
          <a:p>
            <a:pPr>
              <a:spcBef>
                <a:spcPts val="480"/>
              </a:spcBef>
              <a:buClr>
                <a:srgbClr val="5A5A5A"/>
              </a:buClr>
              <a:buSzPts val="2400"/>
            </a:pPr>
            <a:endParaRPr sz="1800" dirty="0"/>
          </a:p>
          <a:p>
            <a:pPr marL="0" indent="0">
              <a:spcBef>
                <a:spcPts val="480"/>
              </a:spcBef>
              <a:buClr>
                <a:srgbClr val="5A5A5A"/>
              </a:buClr>
              <a:buSzPts val="2400"/>
              <a:buNone/>
            </a:pPr>
            <a:endParaRPr dirty="0"/>
          </a:p>
          <a:p>
            <a:pPr lvl="1" indent="-158750">
              <a:spcBef>
                <a:spcPts val="400"/>
              </a:spcBef>
              <a:buClr>
                <a:srgbClr val="5A5A5A"/>
              </a:buClr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616015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c8169561b_0_6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 err="1"/>
              <a:t>OpenJFX</a:t>
            </a:r>
            <a:r>
              <a:rPr lang="en-US" dirty="0"/>
              <a:t> binaries</a:t>
            </a:r>
            <a:endParaRPr dirty="0"/>
          </a:p>
        </p:txBody>
      </p:sp>
      <p:sp>
        <p:nvSpPr>
          <p:cNvPr id="113" name="Google Shape;113;g8c8169561b_0_62"/>
          <p:cNvSpPr txBox="1">
            <a:spLocks noGrp="1"/>
          </p:cNvSpPr>
          <p:nvPr>
            <p:ph type="body" idx="1"/>
          </p:nvPr>
        </p:nvSpPr>
        <p:spPr>
          <a:xfrm>
            <a:off x="403859" y="1600313"/>
            <a:ext cx="8601900" cy="3129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r>
              <a:rPr lang="en-US" sz="1800" dirty="0"/>
              <a:t>Tagged builds created by Gluon</a:t>
            </a:r>
          </a:p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Accessible as SDK’s, jmods, maven artifacts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r>
              <a:rPr lang="en-US" sz="1800" dirty="0"/>
              <a:t>6 months release cadence (15, 16, 17,…)</a:t>
            </a:r>
          </a:p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endParaRPr lang="en-US" sz="1800" dirty="0"/>
          </a:p>
          <a:p>
            <a:pPr>
              <a:spcBef>
                <a:spcPts val="0"/>
              </a:spcBef>
              <a:buClr>
                <a:srgbClr val="5A5A5A"/>
              </a:buClr>
              <a:buSzPts val="2400"/>
            </a:pPr>
            <a:r>
              <a:rPr lang="en-US" sz="1800" dirty="0"/>
              <a:t>3 types of builds:</a:t>
            </a:r>
          </a:p>
          <a:p>
            <a:pPr marL="800100" lvl="1" indent="-342900">
              <a:spcBef>
                <a:spcPts val="0"/>
              </a:spcBef>
              <a:buSzPts val="2400"/>
              <a:buChar char="•"/>
            </a:pPr>
            <a:r>
              <a:rPr lang="en-US" sz="1400" dirty="0"/>
              <a:t>Regular builds (e.g. JavaFX 15, JavaFX 15.0.1)</a:t>
            </a:r>
          </a:p>
          <a:p>
            <a:pPr marL="800100" lvl="1" indent="-342900">
              <a:spcBef>
                <a:spcPts val="0"/>
              </a:spcBef>
              <a:buSzPts val="2400"/>
              <a:buChar char="•"/>
            </a:pPr>
            <a:r>
              <a:rPr lang="en-US" sz="1400" dirty="0"/>
              <a:t>Early-access builds (e.g. JavaFX 16-ea+2)</a:t>
            </a:r>
          </a:p>
          <a:p>
            <a:pPr marL="800100" lvl="1" indent="-342900">
              <a:spcBef>
                <a:spcPts val="0"/>
              </a:spcBef>
              <a:buSzPts val="2400"/>
              <a:buChar char="•"/>
            </a:pPr>
            <a:r>
              <a:rPr lang="en-US" sz="1400" dirty="0"/>
              <a:t>LTS builds (e.g. JavaFX 11.0.8) (Gluon JavaFX 11 LTS customers only)</a:t>
            </a:r>
          </a:p>
          <a:p>
            <a:pPr lvl="1" indent="-158750">
              <a:spcBef>
                <a:spcPts val="400"/>
              </a:spcBef>
              <a:buClr>
                <a:srgbClr val="5A5A5A"/>
              </a:buClr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734740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8c6c3107c8_0_92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JavaFX Government</a:t>
            </a:r>
            <a:endParaRPr dirty="0"/>
          </a:p>
        </p:txBody>
      </p:sp>
      <p:sp>
        <p:nvSpPr>
          <p:cNvPr id="410" name="Google Shape;410;g8c6c3107c8_0_92"/>
          <p:cNvSpPr txBox="1">
            <a:spLocks noGrp="1"/>
          </p:cNvSpPr>
          <p:nvPr>
            <p:ph type="body" idx="1"/>
          </p:nvPr>
        </p:nvSpPr>
        <p:spPr>
          <a:xfrm>
            <a:off x="237745" y="1529334"/>
            <a:ext cx="7992000" cy="351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609584" indent="-609584">
              <a:lnSpc>
                <a:spcPct val="80000"/>
              </a:lnSpc>
              <a:spcBef>
                <a:spcPts val="408"/>
              </a:spcBef>
              <a:buClr>
                <a:srgbClr val="5A5A5A"/>
              </a:buClr>
              <a:buSzPts val="2040"/>
            </a:pPr>
            <a:r>
              <a:rPr lang="en-US" sz="1800" dirty="0"/>
              <a:t>New features need effort and commitment by contributor: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Not simply proposing a change that your particular app would benefit from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We don’t want “drive-by” contributions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Think in terms of API “stewardship”</a:t>
            </a:r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endParaRPr sz="1800" dirty="0"/>
          </a:p>
          <a:p>
            <a:pPr marL="609584" indent="-609584">
              <a:lnSpc>
                <a:spcPct val="80000"/>
              </a:lnSpc>
              <a:spcBef>
                <a:spcPts val="408"/>
              </a:spcBef>
              <a:buClr>
                <a:srgbClr val="5A5A5A"/>
              </a:buClr>
              <a:buSzPts val="2040"/>
            </a:pPr>
            <a:r>
              <a:rPr lang="en-US" sz="1800" dirty="0"/>
              <a:t>Inclusion of new features guided by </a:t>
            </a:r>
            <a:r>
              <a:rPr lang="en-US" sz="1800" dirty="0" err="1"/>
              <a:t>OpenJFX</a:t>
            </a:r>
            <a:r>
              <a:rPr lang="en-US" sz="1800" dirty="0"/>
              <a:t> project leads: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Kevin </a:t>
            </a:r>
            <a:r>
              <a:rPr lang="en-US" sz="1800" dirty="0" err="1"/>
              <a:t>Rushforth</a:t>
            </a:r>
            <a:r>
              <a:rPr lang="en-US" sz="1800" dirty="0"/>
              <a:t> (Oracle) and Johan Vos (Gluon)</a:t>
            </a:r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endParaRPr sz="1800" dirty="0"/>
          </a:p>
          <a:p>
            <a:pPr marL="609584" indent="-609584">
              <a:lnSpc>
                <a:spcPct val="80000"/>
              </a:lnSpc>
              <a:spcBef>
                <a:spcPts val="408"/>
              </a:spcBef>
              <a:buClr>
                <a:srgbClr val="5A5A5A"/>
              </a:buClr>
              <a:buSzPts val="2040"/>
            </a:pPr>
            <a:r>
              <a:rPr lang="en-US" sz="1800" dirty="0"/>
              <a:t>Overarching goals for new features: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Consistency in the core APIs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Maintainability</a:t>
            </a:r>
            <a:endParaRPr sz="1800" dirty="0"/>
          </a:p>
          <a:p>
            <a:pPr marL="1066773" lvl="1" indent="-457189">
              <a:lnSpc>
                <a:spcPct val="80000"/>
              </a:lnSpc>
              <a:spcBef>
                <a:spcPts val="340"/>
              </a:spcBef>
              <a:buClr>
                <a:srgbClr val="5A5A5A"/>
              </a:buClr>
              <a:buSzPts val="1700"/>
              <a:buFont typeface="Arial"/>
              <a:buChar char="•"/>
            </a:pPr>
            <a:r>
              <a:rPr lang="en-US" sz="1800" dirty="0"/>
              <a:t>Ability to implement on a wide range of platforms (including mobile devices)</a:t>
            </a:r>
            <a:endParaRPr sz="1800" dirty="0"/>
          </a:p>
          <a:p>
            <a:pPr indent="-213359">
              <a:lnSpc>
                <a:spcPct val="80000"/>
              </a:lnSpc>
              <a:spcBef>
                <a:spcPts val="408"/>
              </a:spcBef>
              <a:buClr>
                <a:srgbClr val="5A5A5A"/>
              </a:buClr>
              <a:buSzPts val="2040"/>
              <a:buNone/>
            </a:pPr>
            <a:endParaRPr sz="2040" dirty="0"/>
          </a:p>
        </p:txBody>
      </p:sp>
    </p:spTree>
    <p:extLst>
      <p:ext uri="{BB962C8B-B14F-4D97-AF65-F5344CB8AC3E}">
        <p14:creationId xmlns:p14="http://schemas.microsoft.com/office/powerpoint/2010/main" val="3439168417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JavaFX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JavaFX in IntelliJ IDEA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ecosystem and development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structure/architecture</a:t>
            </a:r>
            <a:endParaRPr lang="en-BE" b="1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88286-1487-EB41-AEE5-D95BB709AE19}"/>
              </a:ext>
            </a:extLst>
          </p:cNvPr>
          <p:cNvSpPr/>
          <p:nvPr/>
        </p:nvSpPr>
        <p:spPr>
          <a:xfrm>
            <a:off x="3203848" y="2588221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Libraries etc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A68A-C531-9046-92AE-E6EA207ED1C4}"/>
              </a:ext>
            </a:extLst>
          </p:cNvPr>
          <p:cNvSpPr/>
          <p:nvPr/>
        </p:nvSpPr>
        <p:spPr>
          <a:xfrm>
            <a:off x="3203848" y="1880178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CF2F1-E144-6A43-8F42-B7E4DB6B11B4}"/>
              </a:ext>
            </a:extLst>
          </p:cNvPr>
          <p:cNvSpPr/>
          <p:nvPr/>
        </p:nvSpPr>
        <p:spPr>
          <a:xfrm>
            <a:off x="3203848" y="3296264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EBD1D-828E-5F40-9BA9-DAEEEFE4905E}"/>
              </a:ext>
            </a:extLst>
          </p:cNvPr>
          <p:cNvSpPr/>
          <p:nvPr/>
        </p:nvSpPr>
        <p:spPr>
          <a:xfrm>
            <a:off x="3203848" y="4004307"/>
            <a:ext cx="2273474" cy="655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Hardware/OS </a:t>
            </a:r>
            <a:r>
              <a:rPr lang="en-BE" sz="1100">
                <a:latin typeface="Helvetica Neue Light" panose="02000403000000020004" pitchFamily="2" charset="0"/>
                <a:ea typeface="Helvetica Neue Light" panose="02000403000000020004" pitchFamily="2" charset="0"/>
              </a:rPr>
              <a:t>(desktop/mobile/embedded)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BA0ECB-850A-DE42-B8C3-F9533D0B98EC}"/>
              </a:ext>
            </a:extLst>
          </p:cNvPr>
          <p:cNvCxnSpPr/>
          <p:nvPr/>
        </p:nvCxnSpPr>
        <p:spPr>
          <a:xfrm flipH="1">
            <a:off x="5486963" y="3639598"/>
            <a:ext cx="1402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6CA9AF-87FE-5C43-9D05-8AD946BDF121}"/>
              </a:ext>
            </a:extLst>
          </p:cNvPr>
          <p:cNvSpPr txBox="1"/>
          <p:nvPr/>
        </p:nvSpPr>
        <p:spPr>
          <a:xfrm>
            <a:off x="6899028" y="3485398"/>
            <a:ext cx="1787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</a:t>
            </a:r>
            <a:r>
              <a:rPr lang="en-BE" sz="1350" b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his is where we are</a:t>
            </a:r>
          </a:p>
        </p:txBody>
      </p:sp>
    </p:spTree>
    <p:extLst>
      <p:ext uri="{BB962C8B-B14F-4D97-AF65-F5344CB8AC3E}">
        <p14:creationId xmlns:p14="http://schemas.microsoft.com/office/powerpoint/2010/main" val="40381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2FFAF6-F600-BF4E-9A9C-DBCA7236301D}"/>
              </a:ext>
            </a:extLst>
          </p:cNvPr>
          <p:cNvSpPr/>
          <p:nvPr/>
        </p:nvSpPr>
        <p:spPr>
          <a:xfrm>
            <a:off x="1587674" y="2993841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899EDE5-C797-CA49-B8D6-234C5789CF4F}"/>
              </a:ext>
            </a:extLst>
          </p:cNvPr>
          <p:cNvSpPr/>
          <p:nvPr/>
        </p:nvSpPr>
        <p:spPr>
          <a:xfrm>
            <a:off x="4499992" y="1849388"/>
            <a:ext cx="3456384" cy="3024336"/>
          </a:xfrm>
          <a:prstGeom prst="wedgeRoundRectCallout">
            <a:avLst>
              <a:gd name="adj1" fmla="val -73319"/>
              <a:gd name="adj2" fmla="val -390"/>
              <a:gd name="adj3" fmla="val 16667"/>
            </a:avLst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D96E6-BE85-8D48-98FE-D6DCEC85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JavaFX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21ABC-8B7C-6D40-898B-182E680F7737}"/>
              </a:ext>
            </a:extLst>
          </p:cNvPr>
          <p:cNvSpPr/>
          <p:nvPr/>
        </p:nvSpPr>
        <p:spPr>
          <a:xfrm>
            <a:off x="4908480" y="2156289"/>
            <a:ext cx="2573677" cy="7012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API’s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1E3783-ABAA-C546-B61F-D13429CF5071}"/>
              </a:ext>
            </a:extLst>
          </p:cNvPr>
          <p:cNvSpPr/>
          <p:nvPr/>
        </p:nvSpPr>
        <p:spPr>
          <a:xfrm>
            <a:off x="4908479" y="3750067"/>
            <a:ext cx="2573677" cy="7012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L</a:t>
            </a:r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ow-level rendering + window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CE295-0D66-1546-AB51-B9F28E9D23B6}"/>
              </a:ext>
            </a:extLst>
          </p:cNvPr>
          <p:cNvSpPr/>
          <p:nvPr/>
        </p:nvSpPr>
        <p:spPr>
          <a:xfrm>
            <a:off x="4908478" y="2963019"/>
            <a:ext cx="2573677" cy="7012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Internal implementation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96E6-BE85-8D48-98FE-D6DCEC85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JavaFX Platform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E676C30-10A3-7146-8F71-CB4B44D57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561356"/>
            <a:ext cx="2976931" cy="3184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D27789-EF16-3746-BB7A-DE1D03FCC91E}"/>
              </a:ext>
            </a:extLst>
          </p:cNvPr>
          <p:cNvSpPr/>
          <p:nvPr/>
        </p:nvSpPr>
        <p:spPr>
          <a:xfrm>
            <a:off x="107504" y="4846891"/>
            <a:ext cx="471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>
                <a:solidFill>
                  <a:srgbClr val="5A5A5A"/>
                </a:solidFill>
              </a:rPr>
              <a:t>https://fxdocs.github.io/docs/html5/index.html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208DA-79F4-EF40-98E3-42236C068D95}"/>
              </a:ext>
            </a:extLst>
          </p:cNvPr>
          <p:cNvSpPr txBox="1"/>
          <p:nvPr/>
        </p:nvSpPr>
        <p:spPr>
          <a:xfrm>
            <a:off x="4716016" y="1705373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>
                <a:solidFill>
                  <a:srgbClr val="5A5A5A"/>
                </a:solidFill>
              </a:rPr>
              <a:t>Scene graph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>
              <a:solidFill>
                <a:srgbClr val="5A5A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5A5A5A"/>
                </a:solidFill>
              </a:rPr>
              <a:t>R</a:t>
            </a:r>
            <a:r>
              <a:rPr lang="en-BE">
                <a:solidFill>
                  <a:srgbClr val="5A5A5A"/>
                </a:solidFill>
              </a:rPr>
              <a:t>etained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>
              <a:solidFill>
                <a:srgbClr val="5A5A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5A5A5A"/>
                </a:solidFill>
              </a:rPr>
              <a:t>D</a:t>
            </a:r>
            <a:r>
              <a:rPr lang="en-BE">
                <a:solidFill>
                  <a:srgbClr val="5A5A5A"/>
                </a:solidFill>
              </a:rPr>
              <a:t>eveloper declares state, behavior, animations,…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>
              <a:solidFill>
                <a:srgbClr val="5A5A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>
                <a:solidFill>
                  <a:srgbClr val="5A5A5A"/>
                </a:solidFill>
              </a:rPr>
              <a:t>JavaFX Rendering Pipeline deals with the rendering, isolated from the developer code</a:t>
            </a:r>
          </a:p>
        </p:txBody>
      </p:sp>
    </p:spTree>
    <p:extLst>
      <p:ext uri="{BB962C8B-B14F-4D97-AF65-F5344CB8AC3E}">
        <p14:creationId xmlns:p14="http://schemas.microsoft.com/office/powerpoint/2010/main" val="16487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96E6-BE85-8D48-98FE-D6DCEC85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JavaFX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208DA-79F4-EF40-98E3-42236C068D95}"/>
              </a:ext>
            </a:extLst>
          </p:cNvPr>
          <p:cNvSpPr txBox="1"/>
          <p:nvPr/>
        </p:nvSpPr>
        <p:spPr>
          <a:xfrm>
            <a:off x="457200" y="1705372"/>
            <a:ext cx="7499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>
                <a:solidFill>
                  <a:srgbClr val="5A5A5A"/>
                </a:solidFill>
                <a:latin typeface="Raleway" panose="020B0503030101060003" pitchFamily="34" charset="77"/>
              </a:rPr>
              <a:t>Separated from top-level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5A5A5A"/>
                </a:solidFill>
                <a:latin typeface="Raleway" panose="020B0503030101060003" pitchFamily="34" charset="77"/>
              </a:rPr>
              <a:t>100% cross-platform code</a:t>
            </a:r>
            <a:endParaRPr lang="en-BE">
              <a:solidFill>
                <a:srgbClr val="5A5A5A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Platform-dependent optimization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Use hardware acceleration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Fallback to software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5A5A5A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Pipelines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Desktop (Windows, Linux, MacOS)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Mobile (iOS, Android)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Embedded (Raspberry Pi, ARM32/64 bit, i.MX6, e-paper display,…)</a:t>
            </a:r>
            <a:endParaRPr lang="en-BE">
              <a:solidFill>
                <a:srgbClr val="5A5A5A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95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457200" y="491729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/>
              <a:t>About Gluon</a:t>
            </a:r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438960" y="1273324"/>
            <a:ext cx="8247840" cy="34472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5A5A5A"/>
              </a:buClr>
              <a:buSzPts val="2035"/>
              <a:buNone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A worldwide company by Java developers, for Java developers, enabling the Java Mobile Enterprise</a:t>
            </a:r>
          </a:p>
          <a:p>
            <a:pPr>
              <a:lnSpc>
                <a:spcPct val="120000"/>
              </a:lnSpc>
              <a:spcBef>
                <a:spcPts val="407"/>
              </a:spcBef>
              <a:buClr>
                <a:srgbClr val="5A5A5A"/>
              </a:buClr>
              <a:buSzPts val="2035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JavaFX steward</a:t>
            </a:r>
          </a:p>
          <a:p>
            <a:pPr>
              <a:lnSpc>
                <a:spcPct val="120000"/>
              </a:lnSpc>
              <a:spcBef>
                <a:spcPts val="407"/>
              </a:spcBef>
              <a:buSzPts val="2035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OSS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lnSpc>
                <a:spcPct val="120000"/>
              </a:lnSpc>
              <a:spcBef>
                <a:spcPts val="351"/>
              </a:spcBef>
              <a:buSzPts val="1757"/>
            </a:pP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OpenJFX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, JavaFX 11+, maven/gradle plugins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lnSpc>
                <a:spcPct val="120000"/>
              </a:lnSpc>
              <a:spcBef>
                <a:spcPts val="351"/>
              </a:spcBef>
              <a:buSzPts val="1757"/>
            </a:pP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SceneBuilder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Light"/>
            </a:endParaRPr>
          </a:p>
          <a:p>
            <a:pPr lvl="1">
              <a:lnSpc>
                <a:spcPct val="120000"/>
              </a:lnSpc>
              <a:spcBef>
                <a:spcPts val="351"/>
              </a:spcBef>
              <a:buSzPts val="1757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Attach, Connect, Ignite, Maps</a:t>
            </a:r>
          </a:p>
          <a:p>
            <a:pPr>
              <a:lnSpc>
                <a:spcPct val="120000"/>
              </a:lnSpc>
              <a:spcBef>
                <a:spcPts val="351"/>
              </a:spcBef>
              <a:buSzPts val="1757"/>
            </a:pP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Main Products:</a:t>
            </a:r>
            <a:endParaRPr sz="1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lnSpc>
                <a:spcPct val="120000"/>
              </a:lnSpc>
              <a:spcBef>
                <a:spcPts val="351"/>
              </a:spcBef>
              <a:buClr>
                <a:srgbClr val="5A5A5A"/>
              </a:buClr>
              <a:buSzPts val="1757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Gluon Mobile</a:t>
            </a:r>
            <a:endParaRPr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lnSpc>
                <a:spcPct val="120000"/>
              </a:lnSpc>
              <a:spcBef>
                <a:spcPts val="351"/>
              </a:spcBef>
              <a:buClr>
                <a:srgbClr val="5A5A5A"/>
              </a:buClr>
              <a:buSzPts val="1757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Gluon CloudLink</a:t>
            </a:r>
            <a:endParaRPr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Light"/>
            </a:endParaRPr>
          </a:p>
          <a:p>
            <a:pPr>
              <a:lnSpc>
                <a:spcPct val="120000"/>
              </a:lnSpc>
              <a:spcBef>
                <a:spcPts val="425"/>
              </a:spcBef>
              <a:buClr>
                <a:srgbClr val="5A5A5A"/>
              </a:buClr>
              <a:buSzPts val="2127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Commercial support for JavaFX 11 LTS</a:t>
            </a:r>
          </a:p>
          <a:p>
            <a:pPr>
              <a:lnSpc>
                <a:spcPct val="120000"/>
              </a:lnSpc>
              <a:spcBef>
                <a:spcPts val="425"/>
              </a:spcBef>
              <a:buClr>
                <a:srgbClr val="5A5A5A"/>
              </a:buClr>
              <a:buSzPts val="2127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Projects/consulting</a:t>
            </a:r>
            <a:endParaRPr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20000"/>
              </a:lnSpc>
              <a:spcBef>
                <a:spcPts val="407"/>
              </a:spcBef>
              <a:buClr>
                <a:srgbClr val="5A5A5A"/>
              </a:buClr>
              <a:buSzPts val="2035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Twitter @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gluonhq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, Web http://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gluonhq.com</a:t>
            </a:r>
            <a:endParaRPr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Light"/>
            </a:endParaRPr>
          </a:p>
        </p:txBody>
      </p:sp>
      <p:pic>
        <p:nvPicPr>
          <p:cNvPr id="80" name="Google Shape;80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126" y="2088298"/>
            <a:ext cx="2729909" cy="2729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012813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D58E-69AB-DB4C-9996-50B615E9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</a:t>
            </a:r>
            <a:r>
              <a:rPr lang="en-BE"/>
              <a:t>ative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4418-1785-D14E-832E-50282A50B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9389"/>
            <a:ext cx="8229600" cy="3102993"/>
          </a:xfrm>
        </p:spPr>
        <p:txBody>
          <a:bodyPr>
            <a:normAutofit/>
          </a:bodyPr>
          <a:lstStyle/>
          <a:p>
            <a:r>
              <a:rPr lang="en-GB" sz="1800">
                <a:latin typeface="Raleway" panose="020B0503030101060003" pitchFamily="34" charset="77"/>
                <a:ea typeface="Helvetica Neue Light" panose="02000403000000020004" pitchFamily="2" charset="0"/>
              </a:rPr>
              <a:t>A</a:t>
            </a:r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ppstore concept from mobile devices: bundle everything that is needed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Works on embedded and desktop as well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Biggest hurdle in the past: rely on users to update their JDK installation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Jlink/Java Packager fix this by bundling the JRE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We can go one step further, and compile AOT</a:t>
            </a:r>
          </a:p>
        </p:txBody>
      </p:sp>
    </p:spTree>
    <p:extLst>
      <p:ext uri="{BB962C8B-B14F-4D97-AF65-F5344CB8AC3E}">
        <p14:creationId xmlns:p14="http://schemas.microsoft.com/office/powerpoint/2010/main" val="243990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D58E-69AB-DB4C-9996-50B615E9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How do we achieve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4418-1785-D14E-832E-50282A50B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9389"/>
            <a:ext cx="8229600" cy="3102993"/>
          </a:xfrm>
        </p:spPr>
        <p:txBody>
          <a:bodyPr>
            <a:noAutofit/>
          </a:bodyPr>
          <a:lstStyle/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For optimal performance, use native code targeting the specific device</a:t>
            </a:r>
          </a:p>
          <a:p>
            <a:pPr lvl="1"/>
            <a:r>
              <a:rPr lang="en-GB" sz="1800" dirty="0">
                <a:latin typeface="Raleway" panose="020B0503030101060003" pitchFamily="34" charset="77"/>
                <a:ea typeface="Helvetica Neue Light" panose="02000403000000020004" pitchFamily="2" charset="0"/>
              </a:rPr>
              <a:t>T</a:t>
            </a:r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his is actually a requirement on iOS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How do we execute Java code as native code?</a:t>
            </a:r>
          </a:p>
          <a:p>
            <a:pPr lvl="1"/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Compile the Java bytecode ahead of time to native code</a:t>
            </a:r>
          </a:p>
          <a:p>
            <a:pPr lvl="1"/>
            <a:r>
              <a:rPr lang="en-GB" sz="1800" dirty="0">
                <a:latin typeface="Raleway" panose="020B0503030101060003" pitchFamily="34" charset="77"/>
                <a:ea typeface="Helvetica Neue Light" panose="02000403000000020004" pitchFamily="2" charset="0"/>
              </a:rPr>
              <a:t>C</a:t>
            </a:r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ompile the native code (e.g. libnet.so, libprism_es2.so) for the specific target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GraalVM native-image allows this</a:t>
            </a:r>
          </a:p>
          <a:p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Still needs to be combined with native Java/JavaFX code</a:t>
            </a:r>
          </a:p>
          <a:p>
            <a:r>
              <a:rPr lang="en-GB" sz="1800" dirty="0">
                <a:latin typeface="Raleway" panose="020B0503030101060003" pitchFamily="34" charset="77"/>
                <a:ea typeface="Helvetica Neue Light" panose="02000403000000020004" pitchFamily="2" charset="0"/>
              </a:rPr>
              <a:t>R</a:t>
            </a:r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equires Java static libs for the target</a:t>
            </a:r>
          </a:p>
          <a:p>
            <a:pPr lvl="1"/>
            <a:r>
              <a:rPr lang="en-BE" sz="1800">
                <a:latin typeface="Raleway" panose="020B0503030101060003" pitchFamily="34" charset="77"/>
                <a:ea typeface="Helvetica Neue Light" panose="02000403000000020004" pitchFamily="2" charset="0"/>
              </a:rPr>
              <a:t>OpenJDK Mobile</a:t>
            </a:r>
          </a:p>
        </p:txBody>
      </p:sp>
    </p:spTree>
    <p:extLst>
      <p:ext uri="{BB962C8B-B14F-4D97-AF65-F5344CB8AC3E}">
        <p14:creationId xmlns:p14="http://schemas.microsoft.com/office/powerpoint/2010/main" val="28274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BC835-3B36-6347-9F7B-A01A29D1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91729"/>
            <a:ext cx="8712968" cy="857250"/>
          </a:xfrm>
        </p:spPr>
        <p:txBody>
          <a:bodyPr>
            <a:normAutofit fontScale="90000"/>
          </a:bodyPr>
          <a:lstStyle/>
          <a:p>
            <a:r>
              <a:rPr lang="en-BE"/>
              <a:t>Gluon Substrate: from Java(FX) to apps</a:t>
            </a:r>
          </a:p>
        </p:txBody>
      </p:sp>
      <p:grpSp>
        <p:nvGrpSpPr>
          <p:cNvPr id="4" name="Google Shape;319;p38">
            <a:extLst>
              <a:ext uri="{FF2B5EF4-FFF2-40B4-BE49-F238E27FC236}">
                <a16:creationId xmlns:a16="http://schemas.microsoft.com/office/drawing/2014/main" id="{77C1BE11-77BF-0B49-975C-A10E7AB8C3B8}"/>
              </a:ext>
            </a:extLst>
          </p:cNvPr>
          <p:cNvGrpSpPr/>
          <p:nvPr/>
        </p:nvGrpSpPr>
        <p:grpSpPr>
          <a:xfrm>
            <a:off x="1090084" y="1849389"/>
            <a:ext cx="6963833" cy="3269293"/>
            <a:chOff x="620486" y="566057"/>
            <a:chExt cx="10951027" cy="5040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Google Shape;320;p38">
              <a:extLst>
                <a:ext uri="{FF2B5EF4-FFF2-40B4-BE49-F238E27FC236}">
                  <a16:creationId xmlns:a16="http://schemas.microsoft.com/office/drawing/2014/main" id="{2737E528-E408-D641-99B7-E2B641780362}"/>
                </a:ext>
              </a:extLst>
            </p:cNvPr>
            <p:cNvSpPr/>
            <p:nvPr/>
          </p:nvSpPr>
          <p:spPr>
            <a:xfrm>
              <a:off x="620486" y="566057"/>
              <a:ext cx="2242457" cy="957943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595959"/>
                </a:buClr>
                <a:buSzPts val="1400"/>
              </a:pPr>
              <a:r>
                <a:rPr lang="en-US" sz="900" dirty="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Java Application</a:t>
              </a:r>
              <a:endParaRPr sz="9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6" name="Google Shape;321;p38">
              <a:extLst>
                <a:ext uri="{FF2B5EF4-FFF2-40B4-BE49-F238E27FC236}">
                  <a16:creationId xmlns:a16="http://schemas.microsoft.com/office/drawing/2014/main" id="{5B658C73-4027-1646-A735-E2EE65F7B517}"/>
                </a:ext>
              </a:extLst>
            </p:cNvPr>
            <p:cNvSpPr/>
            <p:nvPr/>
          </p:nvSpPr>
          <p:spPr>
            <a:xfrm>
              <a:off x="620486" y="1817914"/>
              <a:ext cx="2242457" cy="957943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595959"/>
                </a:buClr>
                <a:buSzPts val="1400"/>
              </a:pPr>
              <a:r>
                <a:rPr lang="en-US" sz="900" dirty="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Dependencies (via Maven/Gradle)</a:t>
              </a:r>
              <a:endParaRPr sz="9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7" name="Google Shape;322;p38">
              <a:extLst>
                <a:ext uri="{FF2B5EF4-FFF2-40B4-BE49-F238E27FC236}">
                  <a16:creationId xmlns:a16="http://schemas.microsoft.com/office/drawing/2014/main" id="{A8D6C382-01BF-E84D-BD3C-2D7EFE6784D9}"/>
                </a:ext>
              </a:extLst>
            </p:cNvPr>
            <p:cNvSpPr/>
            <p:nvPr/>
          </p:nvSpPr>
          <p:spPr>
            <a:xfrm>
              <a:off x="3603172" y="566057"/>
              <a:ext cx="4506686" cy="2209800"/>
            </a:xfrm>
            <a:prstGeom prst="roundRect">
              <a:avLst>
                <a:gd name="adj" fmla="val 16667"/>
              </a:avLst>
            </a:prstGeom>
            <a:solidFill>
              <a:srgbClr val="FDE9D8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7F7F7F"/>
                </a:buClr>
                <a:buSzPts val="1800"/>
              </a:pPr>
              <a:r>
                <a:rPr lang="en-US" sz="120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Gluon Substrate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7F7F7F"/>
                </a:buClr>
                <a:buSzPts val="1800"/>
              </a:pPr>
              <a:r>
                <a:rPr lang="en-US" sz="120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(And Client plugins)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8" name="Google Shape;323;p38">
              <a:extLst>
                <a:ext uri="{FF2B5EF4-FFF2-40B4-BE49-F238E27FC236}">
                  <a16:creationId xmlns:a16="http://schemas.microsoft.com/office/drawing/2014/main" id="{E09D1AB1-88BC-3744-AEFF-875BB1D11412}"/>
                </a:ext>
              </a:extLst>
            </p:cNvPr>
            <p:cNvSpPr/>
            <p:nvPr/>
          </p:nvSpPr>
          <p:spPr>
            <a:xfrm>
              <a:off x="3076602" y="3486111"/>
              <a:ext cx="1883227" cy="957944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Java SDK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OpenJDK 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mobile build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9" name="Google Shape;324;p38">
              <a:extLst>
                <a:ext uri="{FF2B5EF4-FFF2-40B4-BE49-F238E27FC236}">
                  <a16:creationId xmlns:a16="http://schemas.microsoft.com/office/drawing/2014/main" id="{C59B6BF2-7BA2-7C4C-8A86-BC14DF536F03}"/>
                </a:ext>
              </a:extLst>
            </p:cNvPr>
            <p:cNvSpPr/>
            <p:nvPr/>
          </p:nvSpPr>
          <p:spPr>
            <a:xfrm>
              <a:off x="5622283" y="3472545"/>
              <a:ext cx="1883227" cy="957944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JavaFX SDK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OpenJFX 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mobile build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0" name="Google Shape;325;p38">
              <a:extLst>
                <a:ext uri="{FF2B5EF4-FFF2-40B4-BE49-F238E27FC236}">
                  <a16:creationId xmlns:a16="http://schemas.microsoft.com/office/drawing/2014/main" id="{5D18D5FD-4770-EA49-AC62-297A2CB6D26C}"/>
                </a:ext>
              </a:extLst>
            </p:cNvPr>
            <p:cNvSpPr/>
            <p:nvPr/>
          </p:nvSpPr>
          <p:spPr>
            <a:xfrm>
              <a:off x="8948056" y="566057"/>
              <a:ext cx="2623457" cy="576944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7F7F7F"/>
                </a:buClr>
                <a:buSzPts val="1400"/>
              </a:pPr>
              <a:r>
                <a:rPr lang="en-US" sz="90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Runs on Win/Linux/Mac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1" name="Google Shape;326;p38">
              <a:extLst>
                <a:ext uri="{FF2B5EF4-FFF2-40B4-BE49-F238E27FC236}">
                  <a16:creationId xmlns:a16="http://schemas.microsoft.com/office/drawing/2014/main" id="{B5967DD0-F676-0D45-8766-C843EA554132}"/>
                </a:ext>
              </a:extLst>
            </p:cNvPr>
            <p:cNvSpPr/>
            <p:nvPr/>
          </p:nvSpPr>
          <p:spPr>
            <a:xfrm>
              <a:off x="8948056" y="1382482"/>
              <a:ext cx="2623457" cy="576945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7F7F7F"/>
                </a:buClr>
                <a:buSzPts val="1400"/>
              </a:pPr>
              <a:r>
                <a:rPr lang="en-US" sz="90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Native image for desktop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" name="Google Shape;327;p38">
              <a:extLst>
                <a:ext uri="{FF2B5EF4-FFF2-40B4-BE49-F238E27FC236}">
                  <a16:creationId xmlns:a16="http://schemas.microsoft.com/office/drawing/2014/main" id="{6A06F4E9-59B5-B044-9593-EA2C74F96E1A}"/>
                </a:ext>
              </a:extLst>
            </p:cNvPr>
            <p:cNvSpPr/>
            <p:nvPr/>
          </p:nvSpPr>
          <p:spPr>
            <a:xfrm>
              <a:off x="8948056" y="2198912"/>
              <a:ext cx="2623457" cy="576945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7F7F7F"/>
                </a:buClr>
                <a:buSzPts val="1400"/>
              </a:pPr>
              <a:r>
                <a:rPr lang="en-US" sz="90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Native image for mobile/embedded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3" name="Google Shape;328;p38">
              <a:extLst>
                <a:ext uri="{FF2B5EF4-FFF2-40B4-BE49-F238E27FC236}">
                  <a16:creationId xmlns:a16="http://schemas.microsoft.com/office/drawing/2014/main" id="{09292B87-33C4-D14B-B9FF-618EC39F8308}"/>
                </a:ext>
              </a:extLst>
            </p:cNvPr>
            <p:cNvSpPr/>
            <p:nvPr/>
          </p:nvSpPr>
          <p:spPr>
            <a:xfrm>
              <a:off x="2759531" y="1447798"/>
              <a:ext cx="843641" cy="43542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4" name="Google Shape;329;p38">
              <a:extLst>
                <a:ext uri="{FF2B5EF4-FFF2-40B4-BE49-F238E27FC236}">
                  <a16:creationId xmlns:a16="http://schemas.microsoft.com/office/drawing/2014/main" id="{4FD9AC84-1B65-154D-B3FD-38F4AE5BC0AC}"/>
                </a:ext>
              </a:extLst>
            </p:cNvPr>
            <p:cNvSpPr/>
            <p:nvPr/>
          </p:nvSpPr>
          <p:spPr>
            <a:xfrm>
              <a:off x="8104414" y="636815"/>
              <a:ext cx="843641" cy="43542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5" name="Google Shape;330;p38">
              <a:extLst>
                <a:ext uri="{FF2B5EF4-FFF2-40B4-BE49-F238E27FC236}">
                  <a16:creationId xmlns:a16="http://schemas.microsoft.com/office/drawing/2014/main" id="{E4F7EBDF-000E-7946-9009-98AAA3710B52}"/>
                </a:ext>
              </a:extLst>
            </p:cNvPr>
            <p:cNvSpPr/>
            <p:nvPr/>
          </p:nvSpPr>
          <p:spPr>
            <a:xfrm>
              <a:off x="8104410" y="1453249"/>
              <a:ext cx="843641" cy="43542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6" name="Google Shape;331;p38">
              <a:extLst>
                <a:ext uri="{FF2B5EF4-FFF2-40B4-BE49-F238E27FC236}">
                  <a16:creationId xmlns:a16="http://schemas.microsoft.com/office/drawing/2014/main" id="{8C33C095-AB2C-B241-B48A-07BD2E75A0A8}"/>
                </a:ext>
              </a:extLst>
            </p:cNvPr>
            <p:cNvSpPr/>
            <p:nvPr/>
          </p:nvSpPr>
          <p:spPr>
            <a:xfrm>
              <a:off x="8104410" y="2269670"/>
              <a:ext cx="843641" cy="43542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7" name="Google Shape;332;p38">
              <a:extLst>
                <a:ext uri="{FF2B5EF4-FFF2-40B4-BE49-F238E27FC236}">
                  <a16:creationId xmlns:a16="http://schemas.microsoft.com/office/drawing/2014/main" id="{DD08169D-662C-C24B-B0C5-512043299BC9}"/>
                </a:ext>
              </a:extLst>
            </p:cNvPr>
            <p:cNvSpPr/>
            <p:nvPr/>
          </p:nvSpPr>
          <p:spPr>
            <a:xfrm rot="10800000">
              <a:off x="3811386" y="2800309"/>
              <a:ext cx="413656" cy="68580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8" name="Google Shape;333;p38">
              <a:extLst>
                <a:ext uri="{FF2B5EF4-FFF2-40B4-BE49-F238E27FC236}">
                  <a16:creationId xmlns:a16="http://schemas.microsoft.com/office/drawing/2014/main" id="{4EDCF422-8C74-C04C-8146-165ADB5791F8}"/>
                </a:ext>
              </a:extLst>
            </p:cNvPr>
            <p:cNvSpPr/>
            <p:nvPr/>
          </p:nvSpPr>
          <p:spPr>
            <a:xfrm rot="10800000">
              <a:off x="6354348" y="2786743"/>
              <a:ext cx="413656" cy="68580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  <p:sp>
          <p:nvSpPr>
            <p:cNvPr id="19" name="Google Shape;334;p38">
              <a:extLst>
                <a:ext uri="{FF2B5EF4-FFF2-40B4-BE49-F238E27FC236}">
                  <a16:creationId xmlns:a16="http://schemas.microsoft.com/office/drawing/2014/main" id="{42EC25C8-8B41-5141-AA78-2BE1312F2F50}"/>
                </a:ext>
              </a:extLst>
            </p:cNvPr>
            <p:cNvSpPr/>
            <p:nvPr/>
          </p:nvSpPr>
          <p:spPr>
            <a:xfrm>
              <a:off x="4310555" y="4648201"/>
              <a:ext cx="1883227" cy="957944"/>
            </a:xfrm>
            <a:prstGeom prst="roundRect">
              <a:avLst>
                <a:gd name="adj" fmla="val 16667"/>
              </a:avLst>
            </a:prstGeom>
            <a:solidFill>
              <a:srgbClr val="DAE5F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GraalVM</a:t>
              </a:r>
              <a:endParaRPr sz="90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Native-image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algn="ctr">
                <a:buClr>
                  <a:srgbClr val="595959"/>
                </a:buClr>
                <a:buSzPts val="1400"/>
              </a:pPr>
              <a:r>
                <a:rPr lang="en-US" sz="900">
                  <a:solidFill>
                    <a:srgbClr val="595959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Calibri"/>
                  <a:sym typeface="Calibri"/>
                </a:rPr>
                <a:t>AOT</a:t>
              </a:r>
              <a:endParaRPr sz="9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0" name="Google Shape;335;p38">
              <a:extLst>
                <a:ext uri="{FF2B5EF4-FFF2-40B4-BE49-F238E27FC236}">
                  <a16:creationId xmlns:a16="http://schemas.microsoft.com/office/drawing/2014/main" id="{A7A134EB-F6BF-594C-99E6-C321335B392D}"/>
                </a:ext>
              </a:extLst>
            </p:cNvPr>
            <p:cNvSpPr/>
            <p:nvPr/>
          </p:nvSpPr>
          <p:spPr>
            <a:xfrm rot="10800000">
              <a:off x="5042618" y="2775855"/>
              <a:ext cx="413656" cy="187234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200">
                <a:solidFill>
                  <a:schemeClr val="l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endParaRPr>
            </a:p>
          </p:txBody>
        </p:sp>
      </p:grpSp>
      <p:sp>
        <p:nvSpPr>
          <p:cNvPr id="22" name="Google Shape;337;p38">
            <a:extLst>
              <a:ext uri="{FF2B5EF4-FFF2-40B4-BE49-F238E27FC236}">
                <a16:creationId xmlns:a16="http://schemas.microsoft.com/office/drawing/2014/main" id="{91418E31-B79D-1C4E-A8BB-9058AB98F1A7}"/>
              </a:ext>
            </a:extLst>
          </p:cNvPr>
          <p:cNvSpPr/>
          <p:nvPr/>
        </p:nvSpPr>
        <p:spPr>
          <a:xfrm rot="10800000">
            <a:off x="5503204" y="3298154"/>
            <a:ext cx="263045" cy="9859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200">
              <a:solidFill>
                <a:schemeClr val="lt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alibri"/>
              <a:sym typeface="Calibri"/>
            </a:endParaRPr>
          </a:p>
        </p:txBody>
      </p:sp>
      <p:sp>
        <p:nvSpPr>
          <p:cNvPr id="21" name="Google Shape;336;p38">
            <a:extLst>
              <a:ext uri="{FF2B5EF4-FFF2-40B4-BE49-F238E27FC236}">
                <a16:creationId xmlns:a16="http://schemas.microsoft.com/office/drawing/2014/main" id="{1ECAA0BD-60C0-784A-823F-DD86087DAD2F}"/>
              </a:ext>
            </a:extLst>
          </p:cNvPr>
          <p:cNvSpPr/>
          <p:nvPr/>
        </p:nvSpPr>
        <p:spPr>
          <a:xfrm>
            <a:off x="5226227" y="4284154"/>
            <a:ext cx="908730" cy="47312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595959"/>
              </a:buClr>
              <a:buSzPts val="1400"/>
            </a:pPr>
            <a:r>
              <a:rPr lang="en-US" sz="9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rPr>
              <a:t>Gluon Mobile</a:t>
            </a:r>
            <a:endParaRPr sz="9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alibri"/>
              <a:sym typeface="Calibri"/>
            </a:endParaRPr>
          </a:p>
          <a:p>
            <a:pPr algn="ctr">
              <a:buClr>
                <a:srgbClr val="595959"/>
              </a:buClr>
              <a:buSzPts val="1400"/>
            </a:pPr>
            <a:r>
              <a:rPr lang="en-US" sz="9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rPr>
              <a:t>Mobile UI</a:t>
            </a:r>
            <a:endParaRPr sz="9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>
              <a:buClr>
                <a:srgbClr val="595959"/>
              </a:buClr>
              <a:buSzPts val="1400"/>
            </a:pPr>
            <a:r>
              <a:rPr lang="en-US" sz="9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/>
                <a:sym typeface="Calibri"/>
              </a:rPr>
              <a:t>Device access</a:t>
            </a:r>
            <a:endParaRPr sz="9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47CB-5AAA-2B42-B696-3B303270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Automation with Github actions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DBD695E-7A4E-F04D-A6DF-B189503D5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5" y="1581848"/>
            <a:ext cx="7087753" cy="38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96E6-BE85-8D48-98FE-D6DCEC85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Summary: JavaFX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208DA-79F4-EF40-98E3-42236C068D95}"/>
              </a:ext>
            </a:extLst>
          </p:cNvPr>
          <p:cNvSpPr txBox="1"/>
          <p:nvPr/>
        </p:nvSpPr>
        <p:spPr>
          <a:xfrm>
            <a:off x="457200" y="1705372"/>
            <a:ext cx="8229600" cy="3090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Provides the UI platform for Java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Leverages the benefits from Java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Allows deployment of Java (UI) applications on desktop, mobile and embedded devices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Has a large ecosystem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Is developed in an open development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A5A5A"/>
                </a:solidFill>
                <a:latin typeface="Raleway" panose="020B0503030101060003" pitchFamily="34" charset="77"/>
              </a:rPr>
              <a:t>Allows to create native applications on desktop, mobile and embedded devices</a:t>
            </a:r>
            <a:endParaRPr lang="en-BE">
              <a:solidFill>
                <a:srgbClr val="5A5A5A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84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057300"/>
            <a:ext cx="7128792" cy="1080120"/>
          </a:xfrm>
        </p:spPr>
        <p:txBody>
          <a:bodyPr/>
          <a:lstStyle/>
          <a:p>
            <a:r>
              <a:rPr lang="en-NZ" dirty="0"/>
              <a:t>Thanks For Attending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485" y="2217034"/>
            <a:ext cx="7088832" cy="504056"/>
          </a:xfrm>
        </p:spPr>
        <p:txBody>
          <a:bodyPr/>
          <a:lstStyle/>
          <a:p>
            <a:r>
              <a:rPr lang="en-NZ" dirty="0"/>
              <a:t>Any Questions?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659AACB-E6E9-C942-8892-3500465AEBCC}"/>
              </a:ext>
            </a:extLst>
          </p:cNvPr>
          <p:cNvSpPr txBox="1">
            <a:spLocks/>
          </p:cNvSpPr>
          <p:nvPr/>
        </p:nvSpPr>
        <p:spPr>
          <a:xfrm>
            <a:off x="723528" y="2857500"/>
            <a:ext cx="70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aleway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Raleway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Raleway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Raleway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/>
              <a:t>Johan Vos, @johanvos</a:t>
            </a:r>
          </a:p>
          <a:p>
            <a:r>
              <a:rPr lang="en-BE"/>
              <a:t>Gluon, https://gluonhq.com</a:t>
            </a:r>
          </a:p>
        </p:txBody>
      </p:sp>
    </p:spTree>
    <p:extLst>
      <p:ext uri="{BB962C8B-B14F-4D97-AF65-F5344CB8AC3E}">
        <p14:creationId xmlns:p14="http://schemas.microsoft.com/office/powerpoint/2010/main" val="7031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JavaFX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JavaFX in IntelliJ IDEA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ecosystem and development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structure/architecture</a:t>
            </a:r>
            <a:endParaRPr lang="en-BE" b="1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JavaFX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JavaFX in IntelliJ IDEA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ecosystem and development</a:t>
            </a:r>
          </a:p>
          <a:p>
            <a:r>
              <a:rPr lang="en-US" b="1" dirty="0">
                <a:solidFill>
                  <a:srgbClr val="B4B4B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structure/architecture</a:t>
            </a:r>
            <a:endParaRPr lang="en-BE" b="1">
              <a:solidFill>
                <a:srgbClr val="B4B4B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What is JavaFX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400962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 API’s for client development in general, and UI development in particular.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Developed under the OpenJDK umbrella, in the OpenJFX project, under the javafx namespace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javafx.application, javafx.scene, javafx.scene.control, javaf.scene.layout,…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Successor of AWT/Swing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Modern graphical toolkit, combining hardware acceleration and the Java advantages: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Secure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Mature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Performant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Large ecosystem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6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The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88286-1487-EB41-AEE5-D95BB709AE19}"/>
              </a:ext>
            </a:extLst>
          </p:cNvPr>
          <p:cNvSpPr/>
          <p:nvPr/>
        </p:nvSpPr>
        <p:spPr>
          <a:xfrm>
            <a:off x="3203848" y="2588221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Libraries etc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A68A-C531-9046-92AE-E6EA207ED1C4}"/>
              </a:ext>
            </a:extLst>
          </p:cNvPr>
          <p:cNvSpPr/>
          <p:nvPr/>
        </p:nvSpPr>
        <p:spPr>
          <a:xfrm>
            <a:off x="3203848" y="1880178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apps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CF2F1-E144-6A43-8F42-B7E4DB6B11B4}"/>
              </a:ext>
            </a:extLst>
          </p:cNvPr>
          <p:cNvSpPr/>
          <p:nvPr/>
        </p:nvSpPr>
        <p:spPr>
          <a:xfrm>
            <a:off x="3203848" y="3296264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JavaFX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EBD1D-828E-5F40-9BA9-DAEEEFE4905E}"/>
              </a:ext>
            </a:extLst>
          </p:cNvPr>
          <p:cNvSpPr/>
          <p:nvPr/>
        </p:nvSpPr>
        <p:spPr>
          <a:xfrm>
            <a:off x="3203848" y="4004307"/>
            <a:ext cx="2273474" cy="655268"/>
          </a:xfrm>
          <a:prstGeom prst="rect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35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Hardware/OS </a:t>
            </a:r>
            <a:r>
              <a:rPr lang="en-BE" sz="1100">
                <a:latin typeface="Helvetica Neue Light" panose="02000403000000020004" pitchFamily="2" charset="0"/>
                <a:ea typeface="Helvetica Neue Light" panose="02000403000000020004" pitchFamily="2" charset="0"/>
              </a:rPr>
              <a:t>(desktop/mobile/embedded)</a:t>
            </a:r>
            <a:endParaRPr lang="en-BE" sz="135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F3F6-8790-7441-A540-160925E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What is JavaFX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DC61EF-BA72-DA4A-A4B2-70B0D46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72"/>
            <a:ext cx="8229600" cy="3175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User Interface components, layout containers, controls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Core foundation for UI development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Java API’s, e.g. new Button(“Click me”)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FXML (declarative UI development)</a:t>
            </a:r>
          </a:p>
          <a:p>
            <a:pPr lvl="1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Using Scene Builder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CSS styling</a:t>
            </a:r>
          </a:p>
          <a:p>
            <a:endParaRPr lang="en-US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4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lu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uon jfxdays2020" id="{DB1241B4-645C-364B-974B-59E4C2A22DC9}" vid="{DDF14A12-9E63-4344-9EB2-9F63BAF1F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1930</Words>
  <Application>Microsoft Macintosh PowerPoint</Application>
  <PresentationFormat>On-screen Show (16:10)</PresentationFormat>
  <Paragraphs>335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Courier</vt:lpstr>
      <vt:lpstr>Helvetica Neue</vt:lpstr>
      <vt:lpstr>Helvetica Neue Light</vt:lpstr>
      <vt:lpstr>Helvetica Neue Light</vt:lpstr>
      <vt:lpstr>PT Sans</vt:lpstr>
      <vt:lpstr>Raleway</vt:lpstr>
      <vt:lpstr>Gluon Template</vt:lpstr>
      <vt:lpstr>PowerPoint Presentation</vt:lpstr>
      <vt:lpstr>JavaFX: Cross-Platform UI Development in Java</vt:lpstr>
      <vt:lpstr>About me</vt:lpstr>
      <vt:lpstr>About Gluon</vt:lpstr>
      <vt:lpstr>Agenda</vt:lpstr>
      <vt:lpstr>Agenda</vt:lpstr>
      <vt:lpstr>What is JavaFX</vt:lpstr>
      <vt:lpstr>The stack</vt:lpstr>
      <vt:lpstr>What is JavaFX</vt:lpstr>
      <vt:lpstr>JavaFX and Java?</vt:lpstr>
      <vt:lpstr>Hello, JavaFX</vt:lpstr>
      <vt:lpstr>Agenda</vt:lpstr>
      <vt:lpstr>Hello, JavaFX</vt:lpstr>
      <vt:lpstr>What can you do with JavaFX?</vt:lpstr>
      <vt:lpstr>What can you do with JavaFX?</vt:lpstr>
      <vt:lpstr>Beyond desktop</vt:lpstr>
      <vt:lpstr>PowerPoint Presentation</vt:lpstr>
      <vt:lpstr>Agenda</vt:lpstr>
      <vt:lpstr>The stack</vt:lpstr>
      <vt:lpstr>The stack</vt:lpstr>
      <vt:lpstr>The stack</vt:lpstr>
      <vt:lpstr>Ecosystem</vt:lpstr>
      <vt:lpstr>Tools</vt:lpstr>
      <vt:lpstr>Community</vt:lpstr>
      <vt:lpstr>Community</vt:lpstr>
      <vt:lpstr>Community</vt:lpstr>
      <vt:lpstr>Community</vt:lpstr>
      <vt:lpstr>Tools</vt:lpstr>
      <vt:lpstr>Scene Builder</vt:lpstr>
      <vt:lpstr>Community driven: openjfx.io</vt:lpstr>
      <vt:lpstr>JavaFX and OpenJFX</vt:lpstr>
      <vt:lpstr>OpenJFX code on GitHub</vt:lpstr>
      <vt:lpstr>OpenJFX binaries</vt:lpstr>
      <vt:lpstr>JavaFX Government</vt:lpstr>
      <vt:lpstr>Agenda</vt:lpstr>
      <vt:lpstr>The stack</vt:lpstr>
      <vt:lpstr>The JavaFX Platform</vt:lpstr>
      <vt:lpstr>The JavaFX Platform</vt:lpstr>
      <vt:lpstr>JavaFX Rendering</vt:lpstr>
      <vt:lpstr>Native apps</vt:lpstr>
      <vt:lpstr>How do we achieve this?</vt:lpstr>
      <vt:lpstr>Gluon Substrate: from Java(FX) to apps</vt:lpstr>
      <vt:lpstr>Automation with Github actions</vt:lpstr>
      <vt:lpstr>Summary: JavaFX</vt:lpstr>
      <vt:lpstr>Thanks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Johan Vos</cp:lastModifiedBy>
  <cp:revision>55</cp:revision>
  <dcterms:created xsi:type="dcterms:W3CDTF">2015-05-26T01:35:53Z</dcterms:created>
  <dcterms:modified xsi:type="dcterms:W3CDTF">2021-01-20T14:16:06Z</dcterms:modified>
</cp:coreProperties>
</file>